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7" r:id="rId5"/>
    <p:sldId id="260" r:id="rId6"/>
    <p:sldId id="258" r:id="rId7"/>
    <p:sldId id="262" r:id="rId8"/>
    <p:sldId id="272" r:id="rId9"/>
    <p:sldId id="273" r:id="rId10"/>
    <p:sldId id="275" r:id="rId11"/>
    <p:sldId id="276" r:id="rId12"/>
    <p:sldId id="274" r:id="rId13"/>
    <p:sldId id="270" r:id="rId14"/>
    <p:sldId id="268" r:id="rId15"/>
    <p:sldId id="266" r:id="rId16"/>
    <p:sldId id="269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00"/>
    <p:restoredTop sz="75570"/>
  </p:normalViewPr>
  <p:slideViewPr>
    <p:cSldViewPr snapToGrid="0">
      <p:cViewPr varScale="1">
        <p:scale>
          <a:sx n="135" d="100"/>
          <a:sy n="135" d="100"/>
        </p:scale>
        <p:origin x="10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76D81-E6C3-0949-A139-5995DD0C61B7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75392-8578-8947-AD8C-B554A36A8F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532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 everyone. I believe that we all are aware of the recent expansion of AI and what is called the Large Language Models, LLMs.</a:t>
            </a:r>
          </a:p>
          <a:p>
            <a:r>
              <a:rPr lang="en-GB" dirty="0"/>
              <a:t>Today we’ll explore how machines break down text into digestible units.. which is the first step in any NLP pipeline.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6653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ADBCC-2BFA-99A2-2F8A-43029BA9F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89A7CE-7E00-7BD2-4FEF-F95A314AE2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1395B3-7137-8AD7-2FAC-9B06928F9F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Character-level</a:t>
            </a:r>
          </a:p>
          <a:p>
            <a:pPr lvl="0"/>
            <a:r>
              <a:rPr lang="en-GB" dirty="0"/>
              <a:t>Each character is a token (early NLP, some multilingual models)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Word-level</a:t>
            </a:r>
          </a:p>
          <a:p>
            <a:pPr lvl="0"/>
            <a:r>
              <a:rPr lang="en-GB" dirty="0"/>
              <a:t>Split text at spaces/punctuation/regex rules  (classical NLP, Simple preprocessing and early word2vec)</a:t>
            </a:r>
          </a:p>
          <a:p>
            <a:pPr lvl="0"/>
            <a:endParaRPr lang="en-GB" dirty="0"/>
          </a:p>
          <a:p>
            <a:pPr lvl="0"/>
            <a:r>
              <a:rPr lang="en-GB" dirty="0" err="1"/>
              <a:t>Subword</a:t>
            </a:r>
            <a:endParaRPr lang="en-GB" dirty="0"/>
          </a:p>
          <a:p>
            <a:pPr lvl="0"/>
            <a:r>
              <a:rPr lang="en-GB" dirty="0"/>
              <a:t>BPE (</a:t>
            </a:r>
            <a:r>
              <a:rPr lang="en-GB" dirty="0" err="1"/>
              <a:t>Sennrich</a:t>
            </a:r>
            <a:r>
              <a:rPr lang="en-GB" dirty="0"/>
              <a:t> </a:t>
            </a:r>
            <a:r>
              <a:rPr lang="en-GB" dirty="0" err="1"/>
              <a:t>et.al</a:t>
            </a:r>
            <a:r>
              <a:rPr lang="en-GB" dirty="0"/>
              <a:t> 2015), iteratively merges frequent character pairs (e.g. GPT)</a:t>
            </a:r>
          </a:p>
          <a:p>
            <a:pPr lvl="0"/>
            <a:r>
              <a:rPr lang="en-GB" dirty="0" err="1"/>
              <a:t>WordPiece</a:t>
            </a:r>
            <a:r>
              <a:rPr lang="en-GB" dirty="0"/>
              <a:t> (Schuster &amp; Nakajima 2012),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(BERT, </a:t>
            </a:r>
            <a:r>
              <a:rPr lang="en-GB" dirty="0" err="1"/>
              <a:t>RoBERTa</a:t>
            </a:r>
            <a:r>
              <a:rPr lang="en-GB" dirty="0"/>
              <a:t>)</a:t>
            </a:r>
          </a:p>
          <a:p>
            <a:pPr lvl="0"/>
            <a:r>
              <a:rPr lang="en-GB" dirty="0"/>
              <a:t>Unigram LM (Kudo 2018), selects from a probabilistic set of </a:t>
            </a:r>
            <a:r>
              <a:rPr lang="en-GB" dirty="0" err="1"/>
              <a:t>subwords</a:t>
            </a:r>
            <a:r>
              <a:rPr lang="en-GB" dirty="0"/>
              <a:t> minimizing loss (</a:t>
            </a:r>
            <a:r>
              <a:rPr lang="en-GB" dirty="0" err="1"/>
              <a:t>SentencePiece</a:t>
            </a:r>
            <a:r>
              <a:rPr lang="en-GB" dirty="0"/>
              <a:t>, T5)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Byte-level (BBPE) </a:t>
            </a:r>
          </a:p>
          <a:p>
            <a:pPr lvl="0"/>
            <a:r>
              <a:rPr lang="en-GB" dirty="0"/>
              <a:t>Operates at byte level, enabling full Unicode coverage (GPT-2, GPT-3)</a:t>
            </a:r>
          </a:p>
          <a:p>
            <a:pPr lvl="2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F347EA-4F91-64FB-D59E-776A373DB1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820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0DB79-3CB9-831B-62D8-454755B94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29B34D-6065-15CA-1124-411ED6027B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A81AD0-18AC-0083-007C-C6FCE9D8AB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Character-level</a:t>
            </a:r>
          </a:p>
          <a:p>
            <a:pPr lvl="0"/>
            <a:r>
              <a:rPr lang="en-GB" dirty="0"/>
              <a:t>Each character is a token (early NLP, some multilingual models)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Word-level</a:t>
            </a:r>
          </a:p>
          <a:p>
            <a:pPr lvl="0"/>
            <a:r>
              <a:rPr lang="en-GB" dirty="0"/>
              <a:t>Split text at spaces/punctuation/regex rules  (classical NLP, Simple preprocessing and early word2vec)</a:t>
            </a:r>
          </a:p>
          <a:p>
            <a:pPr lvl="0"/>
            <a:endParaRPr lang="en-GB" dirty="0"/>
          </a:p>
          <a:p>
            <a:pPr lvl="0"/>
            <a:r>
              <a:rPr lang="en-GB" dirty="0" err="1"/>
              <a:t>Subword</a:t>
            </a:r>
            <a:endParaRPr lang="en-GB" dirty="0"/>
          </a:p>
          <a:p>
            <a:pPr lvl="0"/>
            <a:r>
              <a:rPr lang="en-GB" dirty="0"/>
              <a:t>BPE (</a:t>
            </a:r>
            <a:r>
              <a:rPr lang="en-GB" dirty="0" err="1"/>
              <a:t>Sennrich</a:t>
            </a:r>
            <a:r>
              <a:rPr lang="en-GB" dirty="0"/>
              <a:t> </a:t>
            </a:r>
            <a:r>
              <a:rPr lang="en-GB" dirty="0" err="1"/>
              <a:t>et.al</a:t>
            </a:r>
            <a:r>
              <a:rPr lang="en-GB" dirty="0"/>
              <a:t> 2015), iteratively merges frequent character pairs (e.g. GPT)</a:t>
            </a:r>
          </a:p>
          <a:p>
            <a:pPr lvl="0"/>
            <a:r>
              <a:rPr lang="en-GB" dirty="0" err="1"/>
              <a:t>WordPiece</a:t>
            </a:r>
            <a:r>
              <a:rPr lang="en-GB" dirty="0"/>
              <a:t> (Schuster &amp; Nakajima 2012),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(BERT, </a:t>
            </a:r>
            <a:r>
              <a:rPr lang="en-GB" dirty="0" err="1"/>
              <a:t>RoBERTa</a:t>
            </a:r>
            <a:r>
              <a:rPr lang="en-GB" dirty="0"/>
              <a:t>)</a:t>
            </a:r>
          </a:p>
          <a:p>
            <a:pPr lvl="0"/>
            <a:r>
              <a:rPr lang="en-GB" dirty="0"/>
              <a:t>Unigram LM (Kudo 2018), selects from a probabilistic set of </a:t>
            </a:r>
            <a:r>
              <a:rPr lang="en-GB" dirty="0" err="1"/>
              <a:t>subwords</a:t>
            </a:r>
            <a:r>
              <a:rPr lang="en-GB" dirty="0"/>
              <a:t> minimizing loss (</a:t>
            </a:r>
            <a:r>
              <a:rPr lang="en-GB" dirty="0" err="1"/>
              <a:t>SentencePiece</a:t>
            </a:r>
            <a:r>
              <a:rPr lang="en-GB" dirty="0"/>
              <a:t>, T5)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Byte-level (BBPE) </a:t>
            </a:r>
          </a:p>
          <a:p>
            <a:pPr lvl="0"/>
            <a:r>
              <a:rPr lang="en-GB" dirty="0"/>
              <a:t>Operates at byte level, enabling full Unicode coverage (GPT-2, GPT-3)</a:t>
            </a:r>
          </a:p>
          <a:p>
            <a:pPr lvl="2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5C7F15-8D38-FFB7-E9CA-8DB727C869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1137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8B1C5-9307-E0F8-B1D3-0EBE10CE5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908161-04BE-BF28-BFAA-31E8255B58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7FE7E1-0F19-81F9-4D99-C15139478D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Character-level</a:t>
            </a:r>
          </a:p>
          <a:p>
            <a:pPr lvl="0"/>
            <a:r>
              <a:rPr lang="en-GB" dirty="0"/>
              <a:t>Each character is a token (early NLP, some multilingual models)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Word-level</a:t>
            </a:r>
          </a:p>
          <a:p>
            <a:pPr lvl="0"/>
            <a:r>
              <a:rPr lang="en-GB" dirty="0"/>
              <a:t>Split text at spaces/punctuation/regex rules  (classical NLP, Simple preprocessing and early word2vec)</a:t>
            </a:r>
          </a:p>
          <a:p>
            <a:pPr lvl="0"/>
            <a:endParaRPr lang="en-GB" dirty="0"/>
          </a:p>
          <a:p>
            <a:pPr lvl="0"/>
            <a:r>
              <a:rPr lang="en-GB" dirty="0" err="1"/>
              <a:t>Subword</a:t>
            </a:r>
            <a:endParaRPr lang="en-GB" dirty="0"/>
          </a:p>
          <a:p>
            <a:pPr lvl="0"/>
            <a:r>
              <a:rPr lang="en-GB" dirty="0"/>
              <a:t>BPE (</a:t>
            </a:r>
            <a:r>
              <a:rPr lang="en-GB" dirty="0" err="1"/>
              <a:t>Sennrich</a:t>
            </a:r>
            <a:r>
              <a:rPr lang="en-GB" dirty="0"/>
              <a:t> </a:t>
            </a:r>
            <a:r>
              <a:rPr lang="en-GB" dirty="0" err="1"/>
              <a:t>et.al</a:t>
            </a:r>
            <a:r>
              <a:rPr lang="en-GB" dirty="0"/>
              <a:t> 2015), iteratively merges frequent character pairs (e.g. GPT)</a:t>
            </a:r>
          </a:p>
          <a:p>
            <a:pPr lvl="0"/>
            <a:r>
              <a:rPr lang="en-GB" dirty="0" err="1"/>
              <a:t>WordPiece</a:t>
            </a:r>
            <a:r>
              <a:rPr lang="en-GB" dirty="0"/>
              <a:t> (Schuster &amp; Nakajima 2012),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(BERT, </a:t>
            </a:r>
            <a:r>
              <a:rPr lang="en-GB" dirty="0" err="1"/>
              <a:t>RoBERTa</a:t>
            </a:r>
            <a:r>
              <a:rPr lang="en-GB" dirty="0"/>
              <a:t>)</a:t>
            </a:r>
          </a:p>
          <a:p>
            <a:pPr lvl="0"/>
            <a:r>
              <a:rPr lang="en-GB" dirty="0"/>
              <a:t>Unigram LM (Kudo 2018), selects from a probabilistic set of </a:t>
            </a:r>
            <a:r>
              <a:rPr lang="en-GB" dirty="0" err="1"/>
              <a:t>subwords</a:t>
            </a:r>
            <a:r>
              <a:rPr lang="en-GB" dirty="0"/>
              <a:t> minimizing loss (</a:t>
            </a:r>
            <a:r>
              <a:rPr lang="en-GB" dirty="0" err="1"/>
              <a:t>SentencePiece</a:t>
            </a:r>
            <a:r>
              <a:rPr lang="en-GB" dirty="0"/>
              <a:t>, T5)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Byte-level (BBPE) </a:t>
            </a:r>
          </a:p>
          <a:p>
            <a:pPr lvl="0"/>
            <a:r>
              <a:rPr lang="en-GB" dirty="0"/>
              <a:t>Operates at byte level, enabling full Unicode coverage (GPT-2, GPT-3)</a:t>
            </a:r>
          </a:p>
          <a:p>
            <a:pPr lvl="2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ECA85B-C862-8440-17FD-F8174F9361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14354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26740-F491-8400-45CE-40449E440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680606-4E7D-11F5-0CAD-CDA21015C5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183718-38C1-054B-CF69-6D818956DB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 are </a:t>
            </a:r>
            <a:r>
              <a:rPr lang="en-GB" b="1" dirty="0"/>
              <a:t>key challenges</a:t>
            </a:r>
            <a:r>
              <a:rPr lang="en-GB" dirty="0"/>
              <a:t> in tokenisation within Large Language Models (LLMs), in addition to the </a:t>
            </a:r>
            <a:r>
              <a:rPr lang="en-GB" i="1" dirty="0"/>
              <a:t>finite vocabulary</a:t>
            </a:r>
            <a:r>
              <a:rPr lang="en-GB" dirty="0"/>
              <a:t> and </a:t>
            </a:r>
            <a:r>
              <a:rPr lang="en-GB" i="1" dirty="0"/>
              <a:t>OOV tokens</a:t>
            </a:r>
            <a:r>
              <a:rPr lang="en-GB" dirty="0"/>
              <a:t>:</a:t>
            </a:r>
          </a:p>
          <a:p>
            <a:br>
              <a:rPr lang="en-GB" dirty="0"/>
            </a:br>
            <a:endParaRPr lang="en-GB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b="1" dirty="0"/>
              <a:t>Finite vocabulary, </a:t>
            </a:r>
            <a:r>
              <a:rPr lang="en-GB" dirty="0">
                <a:sym typeface="Wingdings" pitchFamily="2" charset="2"/>
              </a:rPr>
              <a:t>new words</a:t>
            </a:r>
            <a:r>
              <a:rPr lang="en-GB" dirty="0"/>
              <a:t> might be decomposed, (</a:t>
            </a:r>
            <a:r>
              <a:rPr lang="en-GB" dirty="0" err="1"/>
              <a:t>metaversal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→ </a:t>
            </a:r>
            <a:r>
              <a:rPr lang="en-GB" dirty="0"/>
              <a:t>meta + versal).</a:t>
            </a:r>
            <a:endParaRPr lang="en-GB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b="1" dirty="0"/>
              <a:t>OOV, </a:t>
            </a:r>
            <a:r>
              <a:rPr lang="en-GB" dirty="0">
                <a:sym typeface="Wingdings" pitchFamily="2" charset="2"/>
              </a:rPr>
              <a:t>unseen tokens would be replaced with </a:t>
            </a:r>
            <a:r>
              <a:rPr lang="en-GB" dirty="0"/>
              <a:t>&lt;</a:t>
            </a:r>
            <a:r>
              <a:rPr lang="en-GB" dirty="0" err="1"/>
              <a:t>unk</a:t>
            </a:r>
            <a:r>
              <a:rPr lang="en-GB" dirty="0"/>
              <a:t>&gt;.</a:t>
            </a:r>
            <a:endParaRPr lang="en-GB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b="1" dirty="0"/>
              <a:t>Ambiguity in </a:t>
            </a:r>
            <a:r>
              <a:rPr lang="en-GB" b="1" dirty="0" err="1"/>
              <a:t>Subword</a:t>
            </a:r>
            <a:r>
              <a:rPr lang="en-GB" b="1" dirty="0"/>
              <a:t> Segmentation</a:t>
            </a:r>
          </a:p>
          <a:p>
            <a:r>
              <a:rPr lang="en-GB" dirty="0"/>
              <a:t>Different tokenisation algorithms (e.g., BPE, </a:t>
            </a:r>
            <a:r>
              <a:rPr lang="en-GB" dirty="0" err="1"/>
              <a:t>WordPiece</a:t>
            </a:r>
            <a:r>
              <a:rPr lang="en-GB" dirty="0"/>
              <a:t>, Unigram) may segment the same word differently, affecting semantic consistency and model performance.</a:t>
            </a:r>
            <a:br>
              <a:rPr lang="en-GB" dirty="0"/>
            </a:br>
            <a:r>
              <a:rPr lang="en-GB" i="1" dirty="0"/>
              <a:t>Example:</a:t>
            </a:r>
            <a:r>
              <a:rPr lang="en-GB" dirty="0"/>
              <a:t> “unhappiness” → “un + happiness” vs. “</a:t>
            </a:r>
            <a:r>
              <a:rPr lang="en-GB" dirty="0" err="1"/>
              <a:t>unh</a:t>
            </a:r>
            <a:r>
              <a:rPr lang="en-GB" dirty="0"/>
              <a:t> + </a:t>
            </a:r>
            <a:r>
              <a:rPr lang="en-GB" dirty="0" err="1"/>
              <a:t>appiness</a:t>
            </a:r>
            <a:r>
              <a:rPr lang="en-GB" dirty="0"/>
              <a:t>”.</a:t>
            </a:r>
          </a:p>
          <a:p>
            <a:endParaRPr lang="en-GB" dirty="0"/>
          </a:p>
          <a:p>
            <a:r>
              <a:rPr lang="en-GB" b="1" dirty="0"/>
              <a:t>4. Loss of Semantic Boundaries</a:t>
            </a:r>
          </a:p>
          <a:p>
            <a:r>
              <a:rPr lang="en-GB" dirty="0"/>
              <a:t>Breaking words into </a:t>
            </a:r>
            <a:r>
              <a:rPr lang="en-GB" dirty="0" err="1"/>
              <a:t>subwords</a:t>
            </a:r>
            <a:r>
              <a:rPr lang="en-GB" dirty="0"/>
              <a:t> can distort meaning, especially in morphologically rich or compound languages. For example, the Turkish term. </a:t>
            </a:r>
            <a:r>
              <a:rPr lang="en-GB" i="1" dirty="0"/>
              <a:t>“</a:t>
            </a:r>
            <a:r>
              <a:rPr lang="en-GB" i="1" dirty="0" err="1"/>
              <a:t>evlerinizden</a:t>
            </a:r>
            <a:r>
              <a:rPr lang="en-GB" i="1" dirty="0"/>
              <a:t>”</a:t>
            </a:r>
            <a:r>
              <a:rPr lang="en-GB" dirty="0"/>
              <a:t> (which means “from your houses”) might be split into </a:t>
            </a:r>
            <a:r>
              <a:rPr lang="en-GB" i="1" dirty="0"/>
              <a:t>“</a:t>
            </a:r>
            <a:r>
              <a:rPr lang="en-GB" i="1" dirty="0" err="1"/>
              <a:t>ev</a:t>
            </a:r>
            <a:r>
              <a:rPr lang="en-GB" i="1" dirty="0"/>
              <a:t> + </a:t>
            </a:r>
            <a:r>
              <a:rPr lang="en-GB" i="1" dirty="0" err="1"/>
              <a:t>ler</a:t>
            </a:r>
            <a:r>
              <a:rPr lang="en-GB" i="1" dirty="0"/>
              <a:t> + </a:t>
            </a:r>
            <a:r>
              <a:rPr lang="en-GB" i="1" dirty="0" err="1"/>
              <a:t>iniz</a:t>
            </a:r>
            <a:r>
              <a:rPr lang="en-GB" i="1" dirty="0"/>
              <a:t> + den”</a:t>
            </a:r>
            <a:br>
              <a:rPr lang="en-GB" dirty="0"/>
            </a:br>
            <a:endParaRPr lang="en-GB" dirty="0"/>
          </a:p>
          <a:p>
            <a:r>
              <a:rPr lang="en-GB" b="1" dirty="0"/>
              <a:t>5. Tokenisation Bias</a:t>
            </a:r>
          </a:p>
          <a:p>
            <a:r>
              <a:rPr lang="en-GB" dirty="0"/>
              <a:t>Frequent or dominant language patterns are overrepresented in the vocabulary, disadvantaging low-resource languages or dialects.. </a:t>
            </a:r>
          </a:p>
          <a:p>
            <a:r>
              <a:rPr lang="en-GB" dirty="0"/>
              <a:t>For example, an English-trained model may tokenise African dialect words as multiple </a:t>
            </a:r>
            <a:r>
              <a:rPr lang="en-GB" dirty="0" err="1"/>
              <a:t>subwords</a:t>
            </a:r>
            <a:r>
              <a:rPr lang="en-GB" dirty="0"/>
              <a:t>, increasing sequence length and loss.</a:t>
            </a:r>
          </a:p>
          <a:p>
            <a:br>
              <a:rPr lang="en-GB" dirty="0"/>
            </a:br>
            <a:endParaRPr lang="en-GB" dirty="0"/>
          </a:p>
          <a:p>
            <a:r>
              <a:rPr lang="en-GB" b="1" dirty="0"/>
              <a:t>6. Context-Insensitive Tokenisation</a:t>
            </a:r>
          </a:p>
          <a:p>
            <a:r>
              <a:rPr lang="en-GB" dirty="0"/>
              <a:t>Most tokenizers segment text without considering context, which may lead to ambiguous or suboptimal splits (e.g., “lead” as a metal vs. “lead” as a verb).</a:t>
            </a:r>
          </a:p>
          <a:p>
            <a:endParaRPr lang="en-GB" dirty="0"/>
          </a:p>
          <a:p>
            <a:br>
              <a:rPr lang="en-GB" dirty="0"/>
            </a:br>
            <a:r>
              <a:rPr lang="en-GB" b="1" dirty="0"/>
              <a:t>8. Inefficient Representation of Long or Rare Words</a:t>
            </a:r>
          </a:p>
          <a:p>
            <a:r>
              <a:rPr lang="en-GB" dirty="0"/>
              <a:t>Rare or morphologically complex words can explode into multiple tokens, increasing sequence length and computational cost.</a:t>
            </a:r>
          </a:p>
          <a:p>
            <a:br>
              <a:rPr lang="en-GB" dirty="0"/>
            </a:br>
            <a:endParaRPr lang="en-GB" dirty="0"/>
          </a:p>
          <a:p>
            <a:r>
              <a:rPr lang="en-GB" b="1" dirty="0"/>
              <a:t>10. Domain Adaptation Issues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ym typeface="Wingdings" pitchFamily="2" charset="2"/>
              </a:rPr>
              <a:t>Medical or legal terms may be broken into arbitrary </a:t>
            </a:r>
            <a:r>
              <a:rPr lang="en-GB" dirty="0" err="1">
                <a:sym typeface="Wingdings" pitchFamily="2" charset="2"/>
              </a:rPr>
              <a:t>subwords</a:t>
            </a:r>
            <a:r>
              <a:rPr lang="en-GB" dirty="0">
                <a:sym typeface="Wingdings" pitchFamily="2" charset="2"/>
              </a:rPr>
              <a:t> such as “habeas corpus”.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23977D-F1DE-45DD-90DF-D93D631A4A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211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044EC-0742-4437-CE55-FD3359C0F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2B2D2B-7295-F1C8-8363-D5AA750CBE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603C8B-D097-EEF4-0363-15E3F4E2A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pipelines of processing the text starts with the tokenization… Tokenization is the bridge between raw text and numerical input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Without tokenization, models can’t ‘see’ the text — it’s like trying to read without spaces.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Compress vocabulary while preserving meaning like building words from Lego blocks.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GPT-2	~ 50,257 tokens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GPT-3 / early GPT-3.5	~ 50,257 tokens (same as GPT-2)… although GPT-3 is much larger in parameters, the vocabulary size often cited remains ~50k.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GPT-3.5 / GPT-4 (“cl100k_base”)	~ 100,256 tokens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GPT-4o (“o200k_base”)	~ 200,000 tokens, The newer model uses a larger vocabulary encoding o200k_base according to blog/analysis.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68CFF-670C-A56B-E953-FF4E475C6C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3179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Tokenization is foundational in NLP</a:t>
            </a:r>
          </a:p>
          <a:p>
            <a:r>
              <a:rPr lang="en-GB" dirty="0"/>
              <a:t>Choice of method affects downstream performance</a:t>
            </a:r>
          </a:p>
          <a:p>
            <a:r>
              <a:rPr lang="en-GB" dirty="0" err="1"/>
              <a:t>Subword</a:t>
            </a:r>
            <a:r>
              <a:rPr lang="en-GB" dirty="0"/>
              <a:t> methods balance vocabulary size and coverage</a:t>
            </a:r>
          </a:p>
          <a:p>
            <a:r>
              <a:rPr lang="en-GB" b="1" dirty="0"/>
              <a:t>Comment</a:t>
            </a:r>
            <a:r>
              <a:rPr lang="en-GB" dirty="0"/>
              <a:t>: “Tokenization is where language meets math — and it’s more nuanced than it seems.”</a:t>
            </a:r>
          </a:p>
          <a:p>
            <a:endParaRPr lang="en-GB" b="1" dirty="0"/>
          </a:p>
          <a:p>
            <a:r>
              <a:rPr lang="en-GB" b="1" dirty="0"/>
              <a:t>Do not re-invent the wheel:</a:t>
            </a:r>
          </a:p>
          <a:p>
            <a:pPr lvl="1"/>
            <a:r>
              <a:rPr lang="en-GB" b="1" dirty="0"/>
              <a:t>use tokenizer libraries</a:t>
            </a:r>
            <a:endParaRPr lang="en-GB" dirty="0"/>
          </a:p>
          <a:p>
            <a:pPr lvl="1"/>
            <a:r>
              <a:rPr lang="en-GB" dirty="0" err="1"/>
              <a:t>spaCy</a:t>
            </a:r>
            <a:r>
              <a:rPr lang="en-GB" dirty="0"/>
              <a:t>: Fast, rule-based</a:t>
            </a:r>
          </a:p>
          <a:p>
            <a:pPr lvl="1"/>
            <a:r>
              <a:rPr lang="en-GB" dirty="0"/>
              <a:t>NLTK: Educational, customizable</a:t>
            </a:r>
          </a:p>
          <a:p>
            <a:pPr lvl="1"/>
            <a:r>
              <a:rPr lang="en-GB" dirty="0" err="1"/>
              <a:t>HuggingFace</a:t>
            </a:r>
            <a:r>
              <a:rPr lang="en-GB" dirty="0"/>
              <a:t>: Transformer-ready, supports BPE/</a:t>
            </a:r>
            <a:r>
              <a:rPr lang="en-GB" dirty="0" err="1"/>
              <a:t>WordPiece</a:t>
            </a:r>
            <a:endParaRPr lang="en-GB" dirty="0"/>
          </a:p>
          <a:p>
            <a:r>
              <a:rPr lang="en-GB" b="1" dirty="0"/>
              <a:t>Comment</a:t>
            </a:r>
            <a:r>
              <a:rPr lang="en-GB" dirty="0"/>
              <a:t>: “Let’s peek under the hood of popular NLP tools — they all start with tokenization.”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019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before we start the lecture, I expect that all attendees have at least introductory knowledge within the following concepts:</a:t>
            </a:r>
          </a:p>
          <a:p>
            <a:endParaRPr lang="en-GB" dirty="0"/>
          </a:p>
          <a:p>
            <a:r>
              <a:rPr lang="en-GB" b="1" dirty="0"/>
              <a:t>Python</a:t>
            </a:r>
            <a:r>
              <a:rPr lang="en-GB" dirty="0"/>
              <a:t>, basic string manipulation, data structures and regular expression.</a:t>
            </a:r>
          </a:p>
          <a:p>
            <a:r>
              <a:rPr lang="en-GB" b="1" dirty="0"/>
              <a:t>Data Concepts</a:t>
            </a:r>
            <a:r>
              <a:rPr lang="en-GB" dirty="0"/>
              <a:t>, Knowledge of raw data, structured data and vocabulary.</a:t>
            </a:r>
          </a:p>
          <a:p>
            <a:r>
              <a:rPr lang="en-GB" b="1" dirty="0"/>
              <a:t>Mathematical Foundations</a:t>
            </a:r>
            <a:r>
              <a:rPr lang="en-GB" dirty="0"/>
              <a:t>, especially in linear algebra concepts such as vectors and matrices.</a:t>
            </a:r>
          </a:p>
          <a:p>
            <a:r>
              <a:rPr lang="en-GB" dirty="0"/>
              <a:t>Basic Probability Knowledge, for basic tokenization algorithms (e.g. </a:t>
            </a:r>
            <a:r>
              <a:rPr lang="en-GB" dirty="0" err="1"/>
              <a:t>WordPiece</a:t>
            </a:r>
            <a:r>
              <a:rPr lang="en-GB" dirty="0"/>
              <a:t> or Unigram LM)</a:t>
            </a:r>
          </a:p>
          <a:p>
            <a:r>
              <a:rPr lang="en-GB" dirty="0"/>
              <a:t>Exposure to transformers (e.g., BERT, GPT) for advanced tokenization understanding.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82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Tokenization is not just about text, instead, it spans across different applications and data types.</a:t>
            </a:r>
          </a:p>
          <a:p>
            <a:r>
              <a:rPr lang="en-GB" dirty="0"/>
              <a:t>For text data, tokenization often breaks text into words or </a:t>
            </a:r>
            <a:r>
              <a:rPr lang="en-GB" dirty="0" err="1"/>
              <a:t>subwords</a:t>
            </a:r>
            <a:r>
              <a:rPr lang="en-GB" dirty="0"/>
              <a:t> or even characters, enabling the model to represent language efficiently.</a:t>
            </a:r>
          </a:p>
          <a:p>
            <a:endParaRPr lang="en-GB" dirty="0"/>
          </a:p>
          <a:p>
            <a:r>
              <a:rPr lang="en-GB" dirty="0"/>
              <a:t>In Speech and Audio Data, tokenization transforms waveforms into acoustic frames or learned discrete units.</a:t>
            </a:r>
          </a:p>
          <a:p>
            <a:endParaRPr lang="en-GB" dirty="0"/>
          </a:p>
          <a:p>
            <a:r>
              <a:rPr lang="en-GB" dirty="0"/>
              <a:t>In Image and Vision Models, split an image into patches, each treated like a token, analogous to words in text.</a:t>
            </a:r>
          </a:p>
          <a:p>
            <a:endParaRPr lang="en-GB" dirty="0"/>
          </a:p>
          <a:p>
            <a:r>
              <a:rPr lang="en-GB" dirty="0"/>
              <a:t>In Multimodal AI, different modalities (text, audio, visual data) are tokenized separately, then aligned in a shared embedding space.</a:t>
            </a:r>
          </a:p>
          <a:p>
            <a:pPr lvl="1"/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data security context, tokenization means replacing sensitive information (like a credit card number or payment transaction) with a non-sensitive token — not encryption, but a reversible mapping stored in a secure vault.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lvl="0"/>
            <a:r>
              <a:rPr lang="en-GB" dirty="0"/>
              <a:t>Even programming languages are tokenized — compilers break code into tokens like identifiers and operators.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690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ADEC5-0813-8B15-46EB-2E02DFCC2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ED1514-F34C-D280-718B-1BA4B64ABD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11F363-B4C5-5D1A-0D87-97D39C17E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So, what is tokenization? in this lecture we consider the text data context within the LLM models.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Tokenization is the process of splitting text into smaller constituent units (tokens).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r>
              <a:rPr lang="en-GB" dirty="0"/>
              <a:t>A token is a unit of text, typically a word, </a:t>
            </a:r>
            <a:r>
              <a:rPr lang="en-GB" dirty="0" err="1"/>
              <a:t>subword</a:t>
            </a:r>
            <a:r>
              <a:rPr lang="en-GB" dirty="0"/>
              <a:t>, or character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F2ADB-BCF1-48B6-8482-92E168A33B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912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Although it might seem easy and straightforward, it includes many challenges … </a:t>
            </a:r>
          </a:p>
          <a:p>
            <a:r>
              <a:rPr lang="en-GB" dirty="0"/>
              <a:t>For example, some non-characters content can carry meaning, such as punctuations, emojis</a:t>
            </a:r>
          </a:p>
          <a:p>
            <a:endParaRPr lang="en-GB" dirty="0"/>
          </a:p>
          <a:p>
            <a:r>
              <a:rPr lang="en-GB" dirty="0"/>
              <a:t>Planning the </a:t>
            </a:r>
            <a:r>
              <a:rPr lang="en-GB"/>
              <a:t>Tokenization algorithm </a:t>
            </a:r>
            <a:r>
              <a:rPr lang="en-GB" dirty="0"/>
              <a:t>should decide how and what to keep, split, or discard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077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However, for the LLMs, the main purpose is to converts raw text into structured input that the model can handle.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can think of the tokenization as slicing a loaf of bread — each slice is a token the model can consume..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996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Character-level</a:t>
            </a:r>
          </a:p>
          <a:p>
            <a:pPr lvl="0"/>
            <a:r>
              <a:rPr lang="en-GB" dirty="0"/>
              <a:t>Each character is a token (early NLP, some multilingual models)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Word-level</a:t>
            </a:r>
          </a:p>
          <a:p>
            <a:pPr lvl="0"/>
            <a:r>
              <a:rPr lang="en-GB" dirty="0"/>
              <a:t>Split text at spaces/punctuation/regex rules  (classical NLP, Simple preprocessing and early word2vec)</a:t>
            </a:r>
          </a:p>
          <a:p>
            <a:pPr lvl="0"/>
            <a:endParaRPr lang="en-GB" dirty="0"/>
          </a:p>
          <a:p>
            <a:pPr lvl="0"/>
            <a:r>
              <a:rPr lang="en-GB" dirty="0" err="1"/>
              <a:t>Subword</a:t>
            </a:r>
            <a:endParaRPr lang="en-GB" dirty="0"/>
          </a:p>
          <a:p>
            <a:pPr lvl="0"/>
            <a:r>
              <a:rPr lang="en-GB" dirty="0"/>
              <a:t>BPE (</a:t>
            </a:r>
            <a:r>
              <a:rPr lang="en-GB" dirty="0" err="1"/>
              <a:t>Sennrich</a:t>
            </a:r>
            <a:r>
              <a:rPr lang="en-GB" dirty="0"/>
              <a:t> </a:t>
            </a:r>
            <a:r>
              <a:rPr lang="en-GB" dirty="0" err="1"/>
              <a:t>et.al</a:t>
            </a:r>
            <a:r>
              <a:rPr lang="en-GB" dirty="0"/>
              <a:t> 2015), iteratively merges frequent character pairs (e.g. GPT)</a:t>
            </a:r>
          </a:p>
          <a:p>
            <a:pPr lvl="0"/>
            <a:r>
              <a:rPr lang="en-GB" dirty="0" err="1"/>
              <a:t>WordPiece</a:t>
            </a:r>
            <a:r>
              <a:rPr lang="en-GB" dirty="0"/>
              <a:t> (Schuster &amp; Nakajima 2012),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(BERT, </a:t>
            </a:r>
            <a:r>
              <a:rPr lang="en-GB" dirty="0" err="1"/>
              <a:t>RoBERTa</a:t>
            </a:r>
            <a:r>
              <a:rPr lang="en-GB" dirty="0"/>
              <a:t>)</a:t>
            </a:r>
          </a:p>
          <a:p>
            <a:pPr lvl="0"/>
            <a:r>
              <a:rPr lang="en-GB" dirty="0"/>
              <a:t>Unigram LM (Kudo 2018), selects from a probabilistic set of </a:t>
            </a:r>
            <a:r>
              <a:rPr lang="en-GB" dirty="0" err="1"/>
              <a:t>subwords</a:t>
            </a:r>
            <a:r>
              <a:rPr lang="en-GB" dirty="0"/>
              <a:t> minimizing loss (</a:t>
            </a:r>
            <a:r>
              <a:rPr lang="en-GB" dirty="0" err="1"/>
              <a:t>SentencePiece</a:t>
            </a:r>
            <a:r>
              <a:rPr lang="en-GB" dirty="0"/>
              <a:t>, T5)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Byte-level (BBPE) </a:t>
            </a:r>
          </a:p>
          <a:p>
            <a:pPr lvl="0"/>
            <a:r>
              <a:rPr lang="en-GB" dirty="0"/>
              <a:t>Operates at byte level, enabling full Unicode coverage (GPT-2, GPT-3)</a:t>
            </a:r>
          </a:p>
          <a:p>
            <a:pPr lvl="2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3474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0DE26-20D4-3CD1-2BA3-3954CC6A7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45F4C0-6C60-38E0-0518-DF8A9F6995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1F31F8-C6D2-CFF6-1A02-5F0D82076D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Character-level</a:t>
            </a:r>
          </a:p>
          <a:p>
            <a:pPr lvl="0"/>
            <a:r>
              <a:rPr lang="en-GB" dirty="0"/>
              <a:t>Each character is a token (early NLP, some multilingual models)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Word-level</a:t>
            </a:r>
          </a:p>
          <a:p>
            <a:pPr lvl="0"/>
            <a:r>
              <a:rPr lang="en-GB" dirty="0"/>
              <a:t>Split text at spaces/punctuation/regex rules  (classical NLP, Simple preprocessing and early word2vec)</a:t>
            </a:r>
          </a:p>
          <a:p>
            <a:pPr lvl="0"/>
            <a:endParaRPr lang="en-GB" dirty="0"/>
          </a:p>
          <a:p>
            <a:pPr lvl="0"/>
            <a:r>
              <a:rPr lang="en-GB" dirty="0" err="1"/>
              <a:t>Subword</a:t>
            </a:r>
            <a:endParaRPr lang="en-GB" dirty="0"/>
          </a:p>
          <a:p>
            <a:pPr lvl="0"/>
            <a:r>
              <a:rPr lang="en-GB" dirty="0"/>
              <a:t>BPE (</a:t>
            </a:r>
            <a:r>
              <a:rPr lang="en-GB" dirty="0" err="1"/>
              <a:t>Sennrich</a:t>
            </a:r>
            <a:r>
              <a:rPr lang="en-GB" dirty="0"/>
              <a:t> </a:t>
            </a:r>
            <a:r>
              <a:rPr lang="en-GB" dirty="0" err="1"/>
              <a:t>et.al</a:t>
            </a:r>
            <a:r>
              <a:rPr lang="en-GB" dirty="0"/>
              <a:t> 2015), iteratively merges frequent character pairs (e.g. GPT)</a:t>
            </a:r>
          </a:p>
          <a:p>
            <a:pPr lvl="0"/>
            <a:r>
              <a:rPr lang="en-GB" dirty="0" err="1"/>
              <a:t>WordPiece</a:t>
            </a:r>
            <a:r>
              <a:rPr lang="en-GB" dirty="0"/>
              <a:t> (Schuster &amp; Nakajima 2012),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(BERT, </a:t>
            </a:r>
            <a:r>
              <a:rPr lang="en-GB" dirty="0" err="1"/>
              <a:t>RoBERTa</a:t>
            </a:r>
            <a:r>
              <a:rPr lang="en-GB" dirty="0"/>
              <a:t>)</a:t>
            </a:r>
          </a:p>
          <a:p>
            <a:pPr lvl="0"/>
            <a:r>
              <a:rPr lang="en-GB" dirty="0"/>
              <a:t>Unigram LM (Kudo 2018), selects from a probabilistic set of </a:t>
            </a:r>
            <a:r>
              <a:rPr lang="en-GB" dirty="0" err="1"/>
              <a:t>subwords</a:t>
            </a:r>
            <a:r>
              <a:rPr lang="en-GB" dirty="0"/>
              <a:t> minimizing loss (</a:t>
            </a:r>
            <a:r>
              <a:rPr lang="en-GB" dirty="0" err="1"/>
              <a:t>SentencePiece</a:t>
            </a:r>
            <a:r>
              <a:rPr lang="en-GB" dirty="0"/>
              <a:t>, T5)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Byte-level (BBPE) </a:t>
            </a:r>
          </a:p>
          <a:p>
            <a:pPr lvl="0"/>
            <a:r>
              <a:rPr lang="en-GB" dirty="0"/>
              <a:t>Operates at byte level, enabling full Unicode coverage (GPT-2, GPT-3)</a:t>
            </a:r>
          </a:p>
          <a:p>
            <a:pPr lvl="2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23E06-9C64-7E48-C354-2A0CBB1702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780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88AB54-9514-D22F-BC3F-B2FCE9B17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08BC90-4162-C7BA-0519-6AE3D901BC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3CA8D0-5F4A-98FB-D313-573E7230C8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Character-level</a:t>
            </a:r>
          </a:p>
          <a:p>
            <a:pPr lvl="0"/>
            <a:r>
              <a:rPr lang="en-GB" dirty="0"/>
              <a:t>Each character is a token (early NLP, some multilingual models)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Word-level</a:t>
            </a:r>
          </a:p>
          <a:p>
            <a:pPr lvl="0"/>
            <a:r>
              <a:rPr lang="en-GB" dirty="0"/>
              <a:t>Split text at spaces/punctuation/regex rules  (classical NLP, Simple preprocessing and early word2vec)</a:t>
            </a:r>
          </a:p>
          <a:p>
            <a:pPr lvl="0"/>
            <a:endParaRPr lang="en-GB" dirty="0"/>
          </a:p>
          <a:p>
            <a:pPr lvl="0"/>
            <a:r>
              <a:rPr lang="en-GB" dirty="0" err="1"/>
              <a:t>Subword</a:t>
            </a:r>
            <a:endParaRPr lang="en-GB" dirty="0"/>
          </a:p>
          <a:p>
            <a:pPr lvl="0"/>
            <a:r>
              <a:rPr lang="en-GB" dirty="0"/>
              <a:t>BPE (</a:t>
            </a:r>
            <a:r>
              <a:rPr lang="en-GB" dirty="0" err="1"/>
              <a:t>Sennrich</a:t>
            </a:r>
            <a:r>
              <a:rPr lang="en-GB" dirty="0"/>
              <a:t> </a:t>
            </a:r>
            <a:r>
              <a:rPr lang="en-GB" dirty="0" err="1"/>
              <a:t>et.al</a:t>
            </a:r>
            <a:r>
              <a:rPr lang="en-GB" dirty="0"/>
              <a:t> 2015), iteratively merges frequent character pairs (e.g. GPT)</a:t>
            </a:r>
          </a:p>
          <a:p>
            <a:pPr lvl="0"/>
            <a:r>
              <a:rPr lang="en-GB" dirty="0" err="1"/>
              <a:t>WordPiece</a:t>
            </a:r>
            <a:r>
              <a:rPr lang="en-GB" dirty="0"/>
              <a:t> (Schuster &amp; Nakajima 2012),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(BERT, </a:t>
            </a:r>
            <a:r>
              <a:rPr lang="en-GB" dirty="0" err="1"/>
              <a:t>RoBERTa</a:t>
            </a:r>
            <a:r>
              <a:rPr lang="en-GB" dirty="0"/>
              <a:t>)</a:t>
            </a:r>
          </a:p>
          <a:p>
            <a:pPr lvl="0"/>
            <a:r>
              <a:rPr lang="en-GB" dirty="0"/>
              <a:t>Unigram LM (Kudo 2018), selects from a probabilistic set of </a:t>
            </a:r>
            <a:r>
              <a:rPr lang="en-GB" dirty="0" err="1"/>
              <a:t>subwords</a:t>
            </a:r>
            <a:r>
              <a:rPr lang="en-GB" dirty="0"/>
              <a:t> minimizing loss (</a:t>
            </a:r>
            <a:r>
              <a:rPr lang="en-GB" dirty="0" err="1"/>
              <a:t>SentencePiece</a:t>
            </a:r>
            <a:r>
              <a:rPr lang="en-GB" dirty="0"/>
              <a:t>, T5)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Byte-level (BBPE) </a:t>
            </a:r>
          </a:p>
          <a:p>
            <a:pPr lvl="0"/>
            <a:r>
              <a:rPr lang="en-GB" dirty="0"/>
              <a:t>Operates at byte level, enabling full Unicode coverage (GPT-2, GPT-3)</a:t>
            </a:r>
          </a:p>
          <a:p>
            <a:pPr lvl="2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890BD6-DA62-B147-C088-AEEBEDE61B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175392-8578-8947-AD8C-B554A36A8F0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982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9BF8F67-797E-D561-E8D2-444753B066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38252" y="5438602"/>
            <a:ext cx="4853747" cy="14193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93055B-4E54-2F19-EB3C-65BE6A428A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E33530-C18F-A15C-5DE1-E0D5A2291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D63D9-7010-86BB-3F72-626B70914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510C0-8E96-5813-5475-E1AFA834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C2D32-DB92-4219-73D4-CD6ECF580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AEF596-1354-3E6D-FF58-025050E0D0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5802" y="136525"/>
            <a:ext cx="2425592" cy="119356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631926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B45EF-C76A-CBA3-AD97-569422D98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24955-DC14-F9C0-C786-CBF2A2C91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35409-046B-B93C-841F-DCAE75797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436CC-8CC4-4C3E-2059-B33A9804A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2DEA9-2A1F-D167-865C-8597EA7BC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644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C4587A-B4D2-770D-6449-067C90FF81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1D36C-8723-D995-E4DA-22E548CA5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2ED0E-87DB-0AD4-CFB6-2D88E6015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89777-992E-761D-C25A-8E1E81A38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6C658-52C8-BA9E-8771-F0D7E5A3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319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965AC-716F-720F-1138-9A97D176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Autofit/>
          </a:bodyPr>
          <a:lstStyle>
            <a:lvl1pPr>
              <a:defRPr sz="3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BB210-3EF0-043E-6D8B-634FC50A5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/>
          <a:lstStyle>
            <a:lvl1pPr>
              <a:spcAft>
                <a:spcPts val="300"/>
              </a:spcAft>
              <a:defRPr/>
            </a:lvl1pPr>
            <a:lvl2pPr>
              <a:spcBef>
                <a:spcPts val="300"/>
              </a:spcBef>
              <a:spcAft>
                <a:spcPts val="100"/>
              </a:spcAft>
              <a:defRPr/>
            </a:lvl2pPr>
            <a:lvl3pPr>
              <a:spcBef>
                <a:spcPts val="300"/>
              </a:spcBef>
              <a:defRPr/>
            </a:lvl3pPr>
            <a:lvl4pPr>
              <a:spcBef>
                <a:spcPts val="2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C295C-54EB-CA05-073A-CB24C750C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BFFF7-B32B-E5F4-EE59-013A9C8C8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57181-8D64-D2BA-10CB-934E832E8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76518BC6-403D-057A-5761-E3870F8A831C}"/>
              </a:ext>
            </a:extLst>
          </p:cNvPr>
          <p:cNvSpPr/>
          <p:nvPr userDrawn="1"/>
        </p:nvSpPr>
        <p:spPr>
          <a:xfrm flipV="1">
            <a:off x="838200" y="932328"/>
            <a:ext cx="4680000" cy="36000"/>
          </a:xfrm>
          <a:prstGeom prst="parallelogram">
            <a:avLst>
              <a:gd name="adj" fmla="val 83906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784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E7BA5-C474-8F08-6D6F-4AADCBBA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4C771-8A0E-8C4A-06B3-BA0F38B31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A1950-A42D-97CA-054C-F7549D504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118F4-88DB-4F53-FA1E-6043FA8A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9E6A7-50B0-6023-F067-B57BB80BA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23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93-E7F1-7DE4-8599-8DF0F0F1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DE7EE-A77A-3509-EB3C-017A25049F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603E51-CFDC-590C-47FD-4D1D58161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7C564-F64C-7D42-6989-39B05D38E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5BD44-8447-BF01-E0DE-025F0E9F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6B5F8-E9CB-C929-3B51-C200AFA1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453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0EA3D-5401-8D0C-767B-A8CA473B3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9FD3E-D56E-D1DE-51C8-E70A66D6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BAB72C-1545-FA46-1B24-D24439577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CC48B-A812-2989-B2CA-9F8142B895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55AB6D-9555-7905-D85B-13B1F71734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3D6B50-5D14-CE94-4EF7-3A9D03416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1C23E0-0439-F194-5BC3-098141D6A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6755A5-48B0-D06A-758A-69D4E35F9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05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85BAD-6C19-0F1C-327F-FD9289510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A08A5-1516-1D5C-0EE2-F8D722C5A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CCF0B-4CB0-B4E6-F0EC-72869F2D4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138961-8D55-84A9-F894-31B3F74CD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13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E3F7BB-DAF7-BD55-5A53-F72988E48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52BCF4-6640-0914-3DCC-7ADCF8C85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E628C-ADEF-FE1E-4632-2A70E6C21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709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1047-3793-A512-0DB5-C79ADBDE7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F88C6-3AAA-3C90-E4C1-D2F1284C5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2ECD6-CDA3-6BEC-0048-C7D7A4F04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6131F-DD82-7318-9B46-8FFEC3715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06E752-0068-A0F7-37C2-34CF9162F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D62BB-DD15-DF7B-7CA7-5072E6D8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0519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5C44-D3DE-9AF4-53D7-FA564173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8F13C6-26DB-AA07-BDD2-ED80C8F45E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5DB75-4268-6808-70DC-BCE96E9EC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502864-E94F-42EC-B57A-09918EAFB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DDB03-4F94-D840-98C4-F5FCF3FC5C5C}" type="datetimeFigureOut">
              <a:rPr lang="en-GB" smtClean="0"/>
              <a:t>18/10/2025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03EA8-D1CB-143B-D86D-33EBA1B14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7F5A5-568C-32F0-4914-A1480D230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B48C-62CD-2B4E-8EA9-7BF5952CD5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156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E66EBC9-30DF-873B-C3D5-B7CB34FD42F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409560" y="1"/>
            <a:ext cx="6782440" cy="925194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39FAA0-B2A9-F5A0-70B2-AA1599C13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00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B3408-85D3-7783-0E28-8EBB8AF79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2282"/>
            <a:ext cx="10515600" cy="4904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6C64-EEB7-787F-73E0-CC7A8F20A4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fld id="{594DDB03-4F94-D840-98C4-F5FCF3FC5C5C}" type="datetimeFigureOut">
              <a:rPr lang="en-GB" smtClean="0"/>
              <a:pPr/>
              <a:t>18/10/2025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E62A4-835B-C36F-723C-1AD30A01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C4EBC-894A-9A83-C468-62159659B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Lato" panose="020F0502020204030203" pitchFamily="34" charset="77"/>
              </a:defRPr>
            </a:lvl1pPr>
          </a:lstStyle>
          <a:p>
            <a:fld id="{1BA2B48C-62CD-2B4E-8EA9-7BF5952CD5F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0569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kern="1200">
          <a:solidFill>
            <a:schemeClr val="tx1"/>
          </a:solidFill>
          <a:latin typeface="Lato" panose="020F05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spcAft>
          <a:spcPts val="4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3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MT Light" panose="020B0302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C331-C4BD-B629-8604-EDA453D09D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Tokenization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E0E85-6D5C-AE81-1F3B-CD9E62C0BC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/>
              <a:t>Youssef Al Hariri</a:t>
            </a:r>
          </a:p>
          <a:p>
            <a:endParaRPr lang="en-GB"/>
          </a:p>
          <a:p>
            <a:r>
              <a:rPr lang="en-GB"/>
              <a:t>22 Oct 2025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9816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F3A6E-3ABA-CAA5-D0D1-5CC82810A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A782-1E81-EF77-522B-B98B495E1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F4711-7121-61E9-385C-194EDB943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 err="1"/>
              <a:t>Subword</a:t>
            </a:r>
            <a:endParaRPr lang="en-GB" b="1" dirty="0"/>
          </a:p>
          <a:p>
            <a:pPr lvl="1"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 err="1"/>
              <a:t>WordPiece</a:t>
            </a:r>
            <a:r>
              <a:rPr lang="en-GB" b="1" dirty="0"/>
              <a:t>:</a:t>
            </a:r>
            <a:r>
              <a:rPr lang="en-GB" dirty="0"/>
              <a:t> learns </a:t>
            </a:r>
            <a:r>
              <a:rPr lang="en-GB" dirty="0" err="1"/>
              <a:t>subwords</a:t>
            </a:r>
            <a:r>
              <a:rPr lang="en-GB" dirty="0"/>
              <a:t> maximizing likelihood of training data </a:t>
            </a:r>
            <a:r>
              <a:rPr lang="en-GB" i="1" dirty="0"/>
              <a:t>(BERT, </a:t>
            </a:r>
            <a:r>
              <a:rPr lang="en-GB" i="1" dirty="0" err="1"/>
              <a:t>RoBERTa</a:t>
            </a:r>
            <a:r>
              <a:rPr lang="en-GB" i="1" dirty="0"/>
              <a:t>)</a:t>
            </a:r>
          </a:p>
          <a:p>
            <a:pPr marL="457200" lvl="1" indent="0">
              <a:lnSpc>
                <a:spcPct val="120000"/>
              </a:lnSpc>
              <a:spcBef>
                <a:spcPts val="1800"/>
              </a:spcBef>
              <a:buNone/>
              <a:tabLst>
                <a:tab pos="2530475" algn="l"/>
                <a:tab pos="2930525" algn="l"/>
              </a:tabLst>
            </a:pPr>
            <a:r>
              <a:rPr lang="en-GB" dirty="0"/>
              <a:t>unhappiness → [“un”, “</a:t>
            </a:r>
            <a:r>
              <a:rPr lang="en-GB" dirty="0" err="1"/>
              <a:t>happi</a:t>
            </a:r>
            <a:r>
              <a:rPr lang="en-GB" dirty="0"/>
              <a:t>”, “ness”]</a:t>
            </a:r>
          </a:p>
          <a:p>
            <a:pPr marL="457200" lvl="1" indent="0">
              <a:lnSpc>
                <a:spcPct val="120000"/>
              </a:lnSpc>
              <a:spcBef>
                <a:spcPts val="1800"/>
              </a:spcBef>
              <a:buNone/>
              <a:tabLst>
                <a:tab pos="2530475" algn="l"/>
                <a:tab pos="2930525" algn="l"/>
              </a:tabLst>
            </a:pPr>
            <a:endParaRPr lang="en-GB" b="1" dirty="0"/>
          </a:p>
          <a:p>
            <a:pPr marL="457200" lvl="1" indent="0">
              <a:lnSpc>
                <a:spcPct val="120000"/>
              </a:lnSpc>
              <a:spcBef>
                <a:spcPts val="1800"/>
              </a:spcBef>
              <a:buNone/>
              <a:tabLst>
                <a:tab pos="2530475" algn="l"/>
                <a:tab pos="2930525" algn="l"/>
              </a:tabLst>
            </a:pPr>
            <a:r>
              <a:rPr lang="en-GB" dirty="0"/>
              <a:t>I love NLP  →  ['</a:t>
            </a:r>
            <a:r>
              <a:rPr lang="en-GB" dirty="0" err="1"/>
              <a:t>i</a:t>
            </a:r>
            <a:r>
              <a:rPr lang="en-GB" dirty="0"/>
              <a:t>', 'love', '</a:t>
            </a:r>
            <a:r>
              <a:rPr lang="en-GB" dirty="0" err="1"/>
              <a:t>nl</a:t>
            </a:r>
            <a:r>
              <a:rPr lang="en-GB" dirty="0"/>
              <a:t>', '##p’] </a:t>
            </a:r>
          </a:p>
          <a:p>
            <a:pPr marL="457200" lvl="1" indent="0" algn="ctr">
              <a:lnSpc>
                <a:spcPct val="120000"/>
              </a:lnSpc>
              <a:spcBef>
                <a:spcPts val="1800"/>
              </a:spcBef>
              <a:buNone/>
              <a:tabLst>
                <a:tab pos="2530475" algn="l"/>
                <a:tab pos="2930525" algn="l"/>
              </a:tabLst>
            </a:pPr>
            <a:r>
              <a:rPr lang="en-GB" dirty="0"/>
              <a:t>Encoded tokens: [101, 1045, 2293, 17953, 2361, 102]</a:t>
            </a:r>
            <a:endParaRPr lang="en-GB" b="1" dirty="0"/>
          </a:p>
          <a:p>
            <a:pPr lvl="1"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endParaRPr lang="en-GB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38383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057B22-1942-D31D-8351-BC8F414EF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B1091-7DA7-FF32-076E-8F7C79827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5F5D8-4924-797E-5631-C2EF33E06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 err="1"/>
              <a:t>Subword</a:t>
            </a:r>
            <a:endParaRPr lang="en-GB" b="1" dirty="0"/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b="1" dirty="0"/>
              <a:t>Unigram LM:</a:t>
            </a:r>
            <a:r>
              <a:rPr lang="en-GB" dirty="0"/>
              <a:t> selects </a:t>
            </a:r>
            <a:r>
              <a:rPr lang="en-GB" dirty="0" err="1"/>
              <a:t>subwords</a:t>
            </a:r>
            <a:r>
              <a:rPr lang="en-GB" dirty="0"/>
              <a:t> from a probabilistic vocabulary minimizing loss </a:t>
            </a:r>
            <a:r>
              <a:rPr lang="en-GB" i="1" dirty="0"/>
              <a:t>(</a:t>
            </a:r>
            <a:r>
              <a:rPr lang="en-GB" i="1" dirty="0" err="1"/>
              <a:t>SentencePiece</a:t>
            </a:r>
            <a:r>
              <a:rPr lang="en-GB" i="1" dirty="0"/>
              <a:t>, T5)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endParaRPr lang="en-GB" dirty="0"/>
          </a:p>
          <a:p>
            <a:pPr marL="457200" lvl="1" indent="0">
              <a:lnSpc>
                <a:spcPct val="120000"/>
              </a:lnSpc>
              <a:spcAft>
                <a:spcPts val="200"/>
              </a:spcAft>
              <a:buNone/>
            </a:pPr>
            <a:r>
              <a:rPr lang="en-GB" dirty="0"/>
              <a:t>Unhappiness → [“▁un”, “ha”, “p”, “p”, “</a:t>
            </a:r>
            <a:r>
              <a:rPr lang="en-GB" dirty="0" err="1"/>
              <a:t>i</a:t>
            </a:r>
            <a:r>
              <a:rPr lang="en-GB" dirty="0"/>
              <a:t>”, “ness”]</a:t>
            </a:r>
          </a:p>
          <a:p>
            <a:pPr marL="457200" lvl="1" indent="0" algn="ctr">
              <a:lnSpc>
                <a:spcPct val="120000"/>
              </a:lnSpc>
              <a:spcAft>
                <a:spcPts val="200"/>
              </a:spcAft>
              <a:buNone/>
            </a:pPr>
            <a:r>
              <a:rPr lang="en-GB" dirty="0"/>
              <a:t>Encoded ids: [210, 414, 29, 29, 25, </a:t>
            </a:r>
            <a:r>
              <a:rPr lang="en-GB"/>
              <a:t>513]</a:t>
            </a:r>
          </a:p>
          <a:p>
            <a:pPr marL="457200" lvl="1" indent="0" algn="ctr">
              <a:lnSpc>
                <a:spcPct val="120000"/>
              </a:lnSpc>
              <a:spcAft>
                <a:spcPts val="200"/>
              </a:spcAft>
              <a:buNone/>
            </a:pPr>
            <a:endParaRPr lang="en-GB" dirty="0"/>
          </a:p>
          <a:p>
            <a:pPr marL="457200" lvl="1" indent="0">
              <a:lnSpc>
                <a:spcPct val="120000"/>
              </a:lnSpc>
              <a:spcAft>
                <a:spcPts val="200"/>
              </a:spcAft>
              <a:buNone/>
            </a:pPr>
            <a:r>
              <a:rPr lang="en-GB" dirty="0"/>
              <a:t>I love NLP →  ['▁', '</a:t>
            </a:r>
            <a:r>
              <a:rPr lang="en-GB" dirty="0" err="1"/>
              <a:t>i</a:t>
            </a:r>
            <a:r>
              <a:rPr lang="en-GB" dirty="0"/>
              <a:t>', '▁l', 'o', 've', '▁', 'n', 'l', 'p']</a:t>
            </a:r>
          </a:p>
          <a:p>
            <a:pPr marL="457200" lvl="1" indent="0" algn="ctr">
              <a:lnSpc>
                <a:spcPct val="120000"/>
              </a:lnSpc>
              <a:spcAft>
                <a:spcPts val="200"/>
              </a:spcAft>
              <a:buNone/>
            </a:pPr>
            <a:r>
              <a:rPr lang="en-GB" dirty="0"/>
              <a:t>Encoded ids: [4, 25, 169, 21, 125, 4, 24, 31, 29]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20841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BE29D-D740-3744-5495-00DEA8054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877DD-A073-9F86-4078-985820497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56379-5288-E055-793B-6B6309164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en-GB" b="1" dirty="0"/>
              <a:t>Byte-level (BBPE) 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Operates at byte level, enabling full Unicode coverage </a:t>
            </a:r>
            <a:r>
              <a:rPr lang="en-GB" i="1" dirty="0"/>
              <a:t>(GPT-2, GPT-3)</a:t>
            </a:r>
          </a:p>
          <a:p>
            <a:pPr lvl="1">
              <a:lnSpc>
                <a:spcPct val="120000"/>
              </a:lnSpc>
            </a:pPr>
            <a:endParaRPr lang="en-GB" i="1" dirty="0"/>
          </a:p>
          <a:p>
            <a:pPr lvl="1">
              <a:lnSpc>
                <a:spcPct val="120000"/>
              </a:lnSpc>
            </a:pPr>
            <a:r>
              <a:rPr lang="en-GB" dirty="0"/>
              <a:t>['▁un', 'ha', 'p', 'p', '</a:t>
            </a:r>
            <a:r>
              <a:rPr lang="en-GB" dirty="0" err="1"/>
              <a:t>i</a:t>
            </a:r>
            <a:r>
              <a:rPr lang="en-GB" dirty="0"/>
              <a:t>', 'ness’]</a:t>
            </a:r>
          </a:p>
          <a:p>
            <a:pPr marL="457200" lvl="1" indent="0" algn="ctr">
              <a:lnSpc>
                <a:spcPct val="120000"/>
              </a:lnSpc>
              <a:buNone/>
            </a:pPr>
            <a:r>
              <a:rPr lang="en-GB" dirty="0"/>
              <a:t>Encoded ids: [210, 414, 29, 29, 25, 513]</a:t>
            </a:r>
            <a:endParaRPr lang="en-GB" i="1" dirty="0"/>
          </a:p>
          <a:p>
            <a:pPr lvl="1">
              <a:lnSpc>
                <a:spcPct val="120000"/>
              </a:lnSpc>
            </a:pPr>
            <a:endParaRPr lang="en-GB" i="1" dirty="0"/>
          </a:p>
          <a:p>
            <a:pPr lvl="1">
              <a:lnSpc>
                <a:spcPct val="120000"/>
              </a:lnSpc>
            </a:pPr>
            <a:endParaRPr lang="en-GB" i="1" dirty="0"/>
          </a:p>
          <a:p>
            <a:pPr lvl="1">
              <a:lnSpc>
                <a:spcPct val="120000"/>
              </a:lnSpc>
            </a:pPr>
            <a:endParaRPr lang="en-GB" i="1" dirty="0"/>
          </a:p>
          <a:p>
            <a:pPr lvl="1">
              <a:lnSpc>
                <a:spcPct val="120000"/>
              </a:lnSpc>
            </a:pPr>
            <a:endParaRPr lang="en-GB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5137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4EA0C1-B9E6-7020-FE6F-7B217F5C4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F325E-80C3-0381-9EB9-78D9EED77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dirty="0"/>
              <a:t>Challenges: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16766-32E7-FEC3-B6E4-F9AFAA40F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800" b="1" dirty="0"/>
              <a:t>Finite vocabulary </a:t>
            </a:r>
            <a:r>
              <a:rPr lang="en-GB" sz="1800" dirty="0">
                <a:sym typeface="Wingdings" pitchFamily="2" charset="2"/>
              </a:rPr>
              <a:t> new words</a:t>
            </a:r>
            <a:r>
              <a:rPr lang="en-GB" sz="1800" dirty="0"/>
              <a:t> might be decomposed, (</a:t>
            </a:r>
            <a:r>
              <a:rPr lang="en-GB" sz="1800" dirty="0" err="1"/>
              <a:t>metaversal</a:t>
            </a:r>
            <a:r>
              <a:rPr lang="en-GB" sz="1800" dirty="0"/>
              <a:t> </a:t>
            </a:r>
            <a:r>
              <a:rPr lang="en-GB" sz="1800" dirty="0">
                <a:sym typeface="Wingdings" pitchFamily="2" charset="2"/>
              </a:rPr>
              <a:t>→ </a:t>
            </a:r>
            <a:r>
              <a:rPr lang="en-GB" sz="1800" dirty="0"/>
              <a:t>meta + versal).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800" b="1" dirty="0"/>
              <a:t>OOV tokens </a:t>
            </a:r>
            <a:r>
              <a:rPr lang="en-GB" sz="1800" dirty="0">
                <a:sym typeface="Wingdings" pitchFamily="2" charset="2"/>
              </a:rPr>
              <a:t> unseen tokens would be replaced with </a:t>
            </a:r>
            <a:r>
              <a:rPr lang="en-GB" sz="1800" dirty="0" err="1">
                <a:sym typeface="Wingdings" pitchFamily="2" charset="2"/>
              </a:rPr>
              <a:t>subwords</a:t>
            </a:r>
            <a:r>
              <a:rPr lang="en-GB" sz="1800" dirty="0">
                <a:sym typeface="Wingdings" pitchFamily="2" charset="2"/>
              </a:rPr>
              <a:t> or </a:t>
            </a:r>
            <a:r>
              <a:rPr lang="en-GB" sz="1800" dirty="0"/>
              <a:t>&lt;</a:t>
            </a:r>
            <a:r>
              <a:rPr lang="en-GB" sz="1800" dirty="0" err="1"/>
              <a:t>unk</a:t>
            </a:r>
            <a:r>
              <a:rPr lang="en-GB" sz="1800" dirty="0"/>
              <a:t>&gt;.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800" b="1" dirty="0"/>
              <a:t>Ambiguous segmentation </a:t>
            </a:r>
            <a:r>
              <a:rPr lang="en-GB" sz="1800" dirty="0">
                <a:sym typeface="Wingdings" pitchFamily="2" charset="2"/>
              </a:rPr>
              <a:t> “unhappiness” → “un + happiness” vs. “</a:t>
            </a:r>
            <a:r>
              <a:rPr lang="en-GB" sz="1800" dirty="0" err="1">
                <a:sym typeface="Wingdings" pitchFamily="2" charset="2"/>
              </a:rPr>
              <a:t>unh</a:t>
            </a:r>
            <a:r>
              <a:rPr lang="en-GB" sz="1800" dirty="0">
                <a:sym typeface="Wingdings" pitchFamily="2" charset="2"/>
              </a:rPr>
              <a:t> + </a:t>
            </a:r>
            <a:r>
              <a:rPr lang="en-GB" sz="1800" dirty="0" err="1">
                <a:sym typeface="Wingdings" pitchFamily="2" charset="2"/>
              </a:rPr>
              <a:t>appiness</a:t>
            </a:r>
            <a:r>
              <a:rPr lang="en-GB" sz="1800" dirty="0">
                <a:sym typeface="Wingdings" pitchFamily="2" charset="2"/>
              </a:rPr>
              <a:t>”.</a:t>
            </a:r>
            <a:endParaRPr lang="en-GB" sz="1800" dirty="0"/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800" b="1" dirty="0"/>
              <a:t>Loss of Tokenisation bias </a:t>
            </a:r>
            <a:r>
              <a:rPr lang="en-GB" sz="1800" dirty="0">
                <a:sym typeface="Wingdings" pitchFamily="2" charset="2"/>
              </a:rPr>
              <a:t> A model tokenise dialect words as multiple </a:t>
            </a:r>
            <a:r>
              <a:rPr lang="en-GB" sz="1800" dirty="0" err="1">
                <a:sym typeface="Wingdings" pitchFamily="2" charset="2"/>
              </a:rPr>
              <a:t>subwords</a:t>
            </a:r>
            <a:r>
              <a:rPr lang="en-GB" sz="1800" dirty="0">
                <a:sym typeface="Wingdings" pitchFamily="2" charset="2"/>
              </a:rPr>
              <a:t>.</a:t>
            </a:r>
            <a:endParaRPr lang="en-GB" sz="1800" dirty="0"/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800" b="1" dirty="0"/>
              <a:t>Language imbalance with meaning in </a:t>
            </a:r>
            <a:r>
              <a:rPr lang="en-GB" sz="1800" b="1" dirty="0" err="1"/>
              <a:t>subwords</a:t>
            </a:r>
            <a:r>
              <a:rPr lang="en-GB" sz="1800" b="1" dirty="0"/>
              <a:t> </a:t>
            </a:r>
            <a:r>
              <a:rPr lang="en-GB" sz="1800" dirty="0">
                <a:sym typeface="Wingdings" pitchFamily="2" charset="2"/>
              </a:rPr>
              <a:t> “</a:t>
            </a:r>
            <a:r>
              <a:rPr lang="en-GB" sz="1800" dirty="0" err="1">
                <a:sym typeface="Wingdings" pitchFamily="2" charset="2"/>
              </a:rPr>
              <a:t>evlerinizden</a:t>
            </a:r>
            <a:r>
              <a:rPr lang="en-GB" sz="1800" dirty="0">
                <a:sym typeface="Wingdings" pitchFamily="2" charset="2"/>
              </a:rPr>
              <a:t>” → “</a:t>
            </a:r>
            <a:r>
              <a:rPr lang="en-GB" sz="1800" dirty="0" err="1">
                <a:sym typeface="Wingdings" pitchFamily="2" charset="2"/>
              </a:rPr>
              <a:t>ev</a:t>
            </a:r>
            <a:r>
              <a:rPr lang="en-GB" sz="1800" dirty="0">
                <a:sym typeface="Wingdings" pitchFamily="2" charset="2"/>
              </a:rPr>
              <a:t> + </a:t>
            </a:r>
            <a:r>
              <a:rPr lang="en-GB" sz="1800" dirty="0" err="1">
                <a:sym typeface="Wingdings" pitchFamily="2" charset="2"/>
              </a:rPr>
              <a:t>ler</a:t>
            </a:r>
            <a:r>
              <a:rPr lang="en-GB" sz="1800" dirty="0">
                <a:sym typeface="Wingdings" pitchFamily="2" charset="2"/>
              </a:rPr>
              <a:t> + </a:t>
            </a:r>
            <a:r>
              <a:rPr lang="en-GB" sz="1800" dirty="0" err="1">
                <a:sym typeface="Wingdings" pitchFamily="2" charset="2"/>
              </a:rPr>
              <a:t>iniz</a:t>
            </a:r>
            <a:r>
              <a:rPr lang="en-GB" sz="1800" dirty="0">
                <a:sym typeface="Wingdings" pitchFamily="2" charset="2"/>
              </a:rPr>
              <a:t> + den”.</a:t>
            </a:r>
            <a:endParaRPr lang="en-GB" sz="1800" dirty="0"/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800" b="1" dirty="0"/>
              <a:t>Context insensitivity </a:t>
            </a:r>
            <a:r>
              <a:rPr lang="en-GB" sz="1800" dirty="0">
                <a:sym typeface="Wingdings" pitchFamily="2" charset="2"/>
              </a:rPr>
              <a:t> “</a:t>
            </a:r>
            <a:r>
              <a:rPr lang="en-GB" sz="1800" dirty="0"/>
              <a:t>lead” lose context “</a:t>
            </a:r>
            <a:r>
              <a:rPr lang="en-GB" sz="1800" b="1" i="1" dirty="0"/>
              <a:t>lead pipe</a:t>
            </a:r>
            <a:r>
              <a:rPr lang="en-GB" sz="1800" dirty="0"/>
              <a:t>” and “</a:t>
            </a:r>
            <a:r>
              <a:rPr lang="en-GB" sz="1800" b="1" i="1" dirty="0"/>
              <a:t>lead the team</a:t>
            </a:r>
            <a:r>
              <a:rPr lang="en-GB" sz="1800" dirty="0"/>
              <a:t>”.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800" b="1" dirty="0"/>
              <a:t>Rare/long word inefficiency </a:t>
            </a:r>
            <a:r>
              <a:rPr lang="en-GB" sz="1800" dirty="0">
                <a:sym typeface="Wingdings" pitchFamily="2" charset="2"/>
              </a:rPr>
              <a:t> “</a:t>
            </a:r>
            <a:r>
              <a:rPr lang="en-GB" sz="1800" dirty="0"/>
              <a:t>pneumonoultramicroscopicsilicovolcanoconiosis”.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1800" b="1" dirty="0"/>
              <a:t>Domain adaptation </a:t>
            </a:r>
            <a:r>
              <a:rPr lang="en-GB" sz="1800" dirty="0">
                <a:sym typeface="Wingdings" pitchFamily="2" charset="2"/>
              </a:rPr>
              <a:t> Medical or legal terms may be broken into arbitrary </a:t>
            </a:r>
            <a:r>
              <a:rPr lang="en-GB" sz="1800" dirty="0" err="1">
                <a:sym typeface="Wingdings" pitchFamily="2" charset="2"/>
              </a:rPr>
              <a:t>subwords</a:t>
            </a:r>
            <a:r>
              <a:rPr lang="en-GB" sz="1800" dirty="0">
                <a:sym typeface="Wingdings" pitchFamily="2" charset="2"/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51313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867C4-9230-7E93-872A-2F030D1F0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1433-CECC-E9FC-9DCA-AD8D53BA4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D1B08-FE92-5D88-FA91-A923AEA3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Tokenization relies on a predefined vocabulary</a:t>
            </a:r>
          </a:p>
          <a:p>
            <a:endParaRPr lang="en-GB" dirty="0"/>
          </a:p>
          <a:p>
            <a:r>
              <a:rPr lang="en-GB" dirty="0"/>
              <a:t>Tokenization is the bridge between raw text and numerical input (tokens’ ids)</a:t>
            </a:r>
          </a:p>
          <a:p>
            <a:endParaRPr lang="en-GB" dirty="0"/>
          </a:p>
          <a:p>
            <a:r>
              <a:rPr lang="en-GB" dirty="0"/>
              <a:t>Compress vocabulary while preserving meaning like building words from Lego blocks.</a:t>
            </a:r>
          </a:p>
        </p:txBody>
      </p:sp>
    </p:spTree>
    <p:extLst>
      <p:ext uri="{BB962C8B-B14F-4D97-AF65-F5344CB8AC3E}">
        <p14:creationId xmlns:p14="http://schemas.microsoft.com/office/powerpoint/2010/main" val="417111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4966-CA19-9A01-CDD7-1053823D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2A987-0DAB-453C-A01C-6B690A444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9882"/>
            <a:ext cx="10515600" cy="5056467"/>
          </a:xfrm>
        </p:spPr>
        <p:txBody>
          <a:bodyPr>
            <a:normAutofit/>
          </a:bodyPr>
          <a:lstStyle/>
          <a:p>
            <a:r>
              <a:rPr lang="en-GB" dirty="0"/>
              <a:t>Tokenization is foundational in NLP</a:t>
            </a:r>
          </a:p>
          <a:p>
            <a:r>
              <a:rPr lang="en-GB" dirty="0" err="1"/>
              <a:t>Subword</a:t>
            </a:r>
            <a:r>
              <a:rPr lang="en-GB" dirty="0"/>
              <a:t> methods balance vocabulary size and coverage</a:t>
            </a:r>
          </a:p>
          <a:p>
            <a:r>
              <a:rPr lang="en-GB" dirty="0"/>
              <a:t>Never re-invent the wheel</a:t>
            </a:r>
          </a:p>
          <a:p>
            <a:pPr lvl="1"/>
            <a:r>
              <a:rPr lang="en-GB" dirty="0"/>
              <a:t>Utilize tokenizer libraries (</a:t>
            </a:r>
            <a:r>
              <a:rPr lang="en-GB" dirty="0" err="1"/>
              <a:t>spaCy</a:t>
            </a:r>
            <a:r>
              <a:rPr lang="en-GB" dirty="0"/>
              <a:t>, NLTK, </a:t>
            </a:r>
            <a:r>
              <a:rPr lang="en-GB" dirty="0" err="1"/>
              <a:t>HuggingFace</a:t>
            </a:r>
            <a:r>
              <a:rPr lang="en-GB" dirty="0"/>
              <a:t>)… and many others.</a:t>
            </a:r>
          </a:p>
        </p:txBody>
      </p:sp>
    </p:spTree>
    <p:extLst>
      <p:ext uri="{BB962C8B-B14F-4D97-AF65-F5344CB8AC3E}">
        <p14:creationId xmlns:p14="http://schemas.microsoft.com/office/powerpoint/2010/main" val="155952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C02C5-8A23-CBB2-7972-E63B4B85E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Extra 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88D88-6998-F7D2-728E-4CE3EA205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Papers:</a:t>
            </a:r>
          </a:p>
          <a:p>
            <a:pPr lvl="1"/>
            <a:r>
              <a:rPr lang="en-GB" dirty="0"/>
              <a:t>M. Schuster and K. Nakajima. 2012. Japanese and Korean voice search. IEEE.</a:t>
            </a:r>
          </a:p>
          <a:p>
            <a:pPr lvl="1"/>
            <a:r>
              <a:rPr lang="en-GB" dirty="0"/>
              <a:t>Rico </a:t>
            </a:r>
            <a:r>
              <a:rPr lang="en-GB" dirty="0" err="1"/>
              <a:t>Sennrich</a:t>
            </a:r>
            <a:r>
              <a:rPr lang="en-GB" dirty="0"/>
              <a:t>, Barry Haddow, and Alexandra Birch. 2016. Neural Machine Translation of Rare Words with Subword Units. ACL.</a:t>
            </a:r>
          </a:p>
          <a:p>
            <a:pPr lvl="1"/>
            <a:r>
              <a:rPr lang="en-GB" dirty="0"/>
              <a:t>Taku Kudo. 2018. Subword Regularization: Improving Neural Network Translation Models with Multiple Subword Candidates. ACL.</a:t>
            </a:r>
          </a:p>
          <a:p>
            <a:r>
              <a:rPr lang="en-GB" dirty="0"/>
              <a:t>Books:</a:t>
            </a:r>
          </a:p>
          <a:p>
            <a:pPr lvl="1"/>
            <a:r>
              <a:rPr lang="en-GB" dirty="0"/>
              <a:t>Prince, Simon JD. </a:t>
            </a:r>
            <a:r>
              <a:rPr lang="en-GB" i="1" dirty="0"/>
              <a:t>Understanding deep learning</a:t>
            </a:r>
            <a:r>
              <a:rPr lang="en-GB" dirty="0"/>
              <a:t>. MIT press, 2023. Pages 218 &amp; 234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4939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C96EC9-1260-5726-4324-6E7966FA6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95C41-47AB-874E-1279-6C4AFBC6B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620702-10E3-C485-79E8-DF9901405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9727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0C78E-FCEA-9BF5-3340-869E71D1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Pre-requisites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21AC0-D52D-8B1A-589F-D5063D91A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Python, basic string manipulation, data structures, </a:t>
            </a:r>
            <a:r>
              <a:rPr lang="en-GB"/>
              <a:t>regular expressions.</a:t>
            </a:r>
            <a:endParaRPr lang="en-GB" dirty="0"/>
          </a:p>
          <a:p>
            <a:endParaRPr lang="en-GB" dirty="0"/>
          </a:p>
          <a:p>
            <a:r>
              <a:rPr lang="en-GB" dirty="0"/>
              <a:t>Data Concepts, knowledge of raw and structured data and vocabulary.</a:t>
            </a:r>
          </a:p>
          <a:p>
            <a:endParaRPr lang="en-GB" dirty="0"/>
          </a:p>
          <a:p>
            <a:r>
              <a:rPr lang="en-GB" dirty="0"/>
              <a:t>Mathematical Foundations, vectors and matrices</a:t>
            </a:r>
          </a:p>
          <a:p>
            <a:endParaRPr lang="en-GB" dirty="0"/>
          </a:p>
          <a:p>
            <a:r>
              <a:rPr lang="en-GB" dirty="0"/>
              <a:t>Basic probability, for basic tokenization algorithms (e.g. </a:t>
            </a:r>
            <a:r>
              <a:rPr lang="en-GB" dirty="0" err="1"/>
              <a:t>WordPiece</a:t>
            </a:r>
            <a:r>
              <a:rPr lang="en-GB" dirty="0"/>
              <a:t>, Unigram LM)</a:t>
            </a:r>
          </a:p>
          <a:p>
            <a:endParaRPr lang="en-GB" dirty="0"/>
          </a:p>
          <a:p>
            <a:r>
              <a:rPr lang="en-GB" dirty="0"/>
              <a:t>Exposure to transformers (e.g., BERT, GPT)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7828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D03E0-C5D2-2238-C7D4-BE29FDE23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ACCDC-A545-D97F-CFC1-EBF46BD4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50B8-23D7-F7D0-8947-FDDCE634F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📝 Text Data</a:t>
            </a:r>
          </a:p>
          <a:p>
            <a:pPr lvl="1"/>
            <a:r>
              <a:rPr lang="en-GB" dirty="0"/>
              <a:t>Text → word / </a:t>
            </a:r>
            <a:r>
              <a:rPr lang="en-GB" dirty="0" err="1"/>
              <a:t>subword</a:t>
            </a:r>
            <a:r>
              <a:rPr lang="en-GB" dirty="0"/>
              <a:t> / character tokens</a:t>
            </a:r>
          </a:p>
          <a:p>
            <a:pPr lvl="1"/>
            <a:endParaRPr lang="en-GB" dirty="0"/>
          </a:p>
          <a:p>
            <a:r>
              <a:rPr lang="en-GB" dirty="0"/>
              <a:t>🎤 Speech and Audio Data</a:t>
            </a:r>
          </a:p>
          <a:p>
            <a:pPr lvl="1"/>
            <a:r>
              <a:rPr lang="en-GB" dirty="0"/>
              <a:t>Audio → acoustic frames / phonemes / learned audio tokens</a:t>
            </a:r>
          </a:p>
          <a:p>
            <a:pPr lvl="1"/>
            <a:endParaRPr lang="en-GB" dirty="0"/>
          </a:p>
          <a:p>
            <a:r>
              <a:rPr lang="en-GB" dirty="0"/>
              <a:t>🖼️ Image and Vision Models</a:t>
            </a:r>
          </a:p>
          <a:p>
            <a:pPr lvl="1"/>
            <a:r>
              <a:rPr lang="en-GB" dirty="0"/>
              <a:t>Image → patch / region / visual tokens</a:t>
            </a:r>
          </a:p>
          <a:p>
            <a:pPr lvl="1"/>
            <a:endParaRPr lang="en-GB" dirty="0"/>
          </a:p>
          <a:p>
            <a:r>
              <a:rPr lang="en-GB" dirty="0"/>
              <a:t>🧩 Multimodal AI</a:t>
            </a:r>
          </a:p>
          <a:p>
            <a:pPr lvl="1"/>
            <a:r>
              <a:rPr lang="en-GB" dirty="0"/>
              <a:t>Text, Image, Audio → modality-specific tokens → aligned embeddings</a:t>
            </a:r>
          </a:p>
          <a:p>
            <a:pPr lvl="2"/>
            <a:endParaRPr lang="en-GB" dirty="0"/>
          </a:p>
          <a:p>
            <a:r>
              <a:rPr lang="en-GB" dirty="0"/>
              <a:t>🔐 Data security</a:t>
            </a:r>
          </a:p>
          <a:p>
            <a:pPr lvl="1"/>
            <a:r>
              <a:rPr lang="en-GB" dirty="0"/>
              <a:t>Sensitive data → non-sensitive representative tokens (via mapping table)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5557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6B0AD-1450-0F70-913D-98B197DA3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41F47-9CAE-5269-B2A3-A9118675F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What is Tokenization?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4E53E-A1BC-DE0F-6BBF-700ED4295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Tokenization is the process of splitting text into smaller constituent units (tokens).</a:t>
            </a:r>
          </a:p>
          <a:p>
            <a:endParaRPr lang="en-GB" dirty="0"/>
          </a:p>
          <a:p>
            <a:r>
              <a:rPr lang="en-GB" dirty="0"/>
              <a:t>A token is a unit of text (a word, </a:t>
            </a:r>
            <a:r>
              <a:rPr lang="en-GB" dirty="0" err="1"/>
              <a:t>subword</a:t>
            </a:r>
            <a:r>
              <a:rPr lang="en-GB" dirty="0"/>
              <a:t>, or character)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2809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0A410-8DFC-AD73-DA32-4245763FF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400" dirty="0"/>
              <a:t>Challenges: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8549D-B9F0-FAFD-7CB8-CC4F6738B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GB" sz="2900" dirty="0">
                <a:latin typeface="Arial MT Extra Bold" panose="020B0302030403020204" pitchFamily="34" charset="77"/>
              </a:rPr>
              <a:t>Punctuation: </a:t>
            </a:r>
          </a:p>
          <a:p>
            <a:pPr lvl="1"/>
            <a:r>
              <a:rPr lang="en-GB" dirty="0"/>
              <a:t>I’m happy. vs I am happy </a:t>
            </a:r>
          </a:p>
          <a:p>
            <a:pPr lvl="1"/>
            <a:r>
              <a:rPr lang="en-GB" dirty="0"/>
              <a:t>Finland’s capital, Finland? </a:t>
            </a:r>
            <a:r>
              <a:rPr lang="en-GB" dirty="0" err="1"/>
              <a:t>Finlands</a:t>
            </a:r>
            <a:r>
              <a:rPr lang="en-GB" dirty="0"/>
              <a:t>? Or Finland’s?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Hyphens:</a:t>
            </a:r>
          </a:p>
          <a:p>
            <a:pPr lvl="1"/>
            <a:r>
              <a:rPr lang="en-GB" dirty="0"/>
              <a:t>Hewlett-Packard ®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/>
              <a:t>Hewlett-Packard or [”Hewlett”, “Packard”]?</a:t>
            </a:r>
          </a:p>
          <a:p>
            <a:pPr lvl="1"/>
            <a:r>
              <a:rPr lang="en-GB" dirty="0"/>
              <a:t>Co-author </a:t>
            </a:r>
            <a:r>
              <a:rPr lang="en-GB" dirty="0">
                <a:sym typeface="Wingdings" pitchFamily="2" charset="2"/>
              </a:rPr>
              <a:t> ”Co-author” or [“co”, ”Author”]?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URLs:</a:t>
            </a:r>
          </a:p>
          <a:p>
            <a:pPr lvl="1"/>
            <a:r>
              <a:rPr lang="en-GB" dirty="0"/>
              <a:t>https://</a:t>
            </a:r>
            <a:r>
              <a:rPr lang="en-GB" dirty="0" err="1"/>
              <a:t>www.udst.edu.qa</a:t>
            </a:r>
            <a:r>
              <a:rPr lang="en-GB" dirty="0"/>
              <a:t>/admissions/why-</a:t>
            </a:r>
            <a:r>
              <a:rPr lang="en-GB" dirty="0" err="1"/>
              <a:t>udst</a:t>
            </a:r>
            <a:endParaRPr lang="en-GB" dirty="0"/>
          </a:p>
          <a:p>
            <a:r>
              <a:rPr lang="en-GB" sz="2900" dirty="0">
                <a:latin typeface="Arial MT Extra Bold" panose="020B0302030403020204" pitchFamily="34" charset="77"/>
              </a:rPr>
              <a:t>Social Media:</a:t>
            </a:r>
          </a:p>
          <a:p>
            <a:pPr lvl="1"/>
            <a:r>
              <a:rPr lang="en-GB" dirty="0"/>
              <a:t>#</a:t>
            </a:r>
            <a:r>
              <a:rPr lang="en-GB" dirty="0" err="1"/>
              <a:t>blacklivesmatter</a:t>
            </a:r>
            <a:endParaRPr lang="en-GB" dirty="0"/>
          </a:p>
          <a:p>
            <a:pPr lvl="1"/>
            <a:r>
              <a:rPr lang="en-GB" dirty="0"/>
              <a:t>@</a:t>
            </a:r>
            <a:r>
              <a:rPr lang="en-GB" dirty="0" err="1"/>
              <a:t>blacklivesmatter</a:t>
            </a:r>
            <a:endParaRPr lang="en-GB" dirty="0"/>
          </a:p>
          <a:p>
            <a:r>
              <a:rPr lang="en-GB" sz="2900" dirty="0">
                <a:latin typeface="Arial MT Extra Bold" panose="020B0302030403020204" pitchFamily="34" charset="77"/>
              </a:rPr>
              <a:t>Ambiguity:</a:t>
            </a:r>
          </a:p>
          <a:p>
            <a:pPr lvl="1"/>
            <a:r>
              <a:rPr lang="en-GB" dirty="0"/>
              <a:t>“US” → country or pronoun?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Multilingual text:</a:t>
            </a:r>
          </a:p>
          <a:p>
            <a:pPr lvl="1"/>
            <a:r>
              <a:rPr lang="en-GB" dirty="0"/>
              <a:t>“Hola! How are you?”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Numbers:</a:t>
            </a:r>
          </a:p>
          <a:p>
            <a:pPr lvl="1"/>
            <a:r>
              <a:rPr lang="en-GB" dirty="0"/>
              <a:t>Dates: 3/20/91 vs. Mar. 20, 1991 vs. 20/3/91</a:t>
            </a:r>
          </a:p>
          <a:p>
            <a:pPr lvl="1"/>
            <a:r>
              <a:rPr lang="en-GB" dirty="0"/>
              <a:t>Phone number : (800) 234-2333</a:t>
            </a:r>
          </a:p>
          <a:p>
            <a:r>
              <a:rPr lang="en-GB" sz="2900" dirty="0">
                <a:latin typeface="Arial MT Extra Bold" panose="020B0302030403020204" pitchFamily="34" charset="77"/>
              </a:rPr>
              <a:t>Emojis, contractions, slang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236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3A779E-CEE8-BB8F-F2AB-093BFA3B7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C63C-6678-6021-21A9-A859065E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/>
          <a:lstStyle/>
          <a:p>
            <a:r>
              <a:rPr lang="en-GB" sz="3400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4284B-AC7F-5C25-C642-86067717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r>
              <a:rPr lang="en-GB" dirty="0"/>
              <a:t>How to feed the text to the model?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148B30-F2E8-3975-699D-616BB0CF3236}"/>
              </a:ext>
            </a:extLst>
          </p:cNvPr>
          <p:cNvSpPr txBox="1"/>
          <p:nvPr/>
        </p:nvSpPr>
        <p:spPr>
          <a:xfrm>
            <a:off x="2865750" y="2403139"/>
            <a:ext cx="6134888" cy="1118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025"/>
              </a:lnSpc>
              <a:buNone/>
            </a:pPr>
            <a:r>
              <a:rPr lang="en-GB" b="0" dirty="0">
                <a:effectLst/>
                <a:latin typeface="Menlo" panose="020B0609030804020204" pitchFamily="49" charset="0"/>
              </a:rPr>
              <a:t>A sailor went to sea sea sea</a:t>
            </a:r>
          </a:p>
          <a:p>
            <a:pPr>
              <a:lnSpc>
                <a:spcPts val="2025"/>
              </a:lnSpc>
              <a:buNone/>
            </a:pPr>
            <a:r>
              <a:rPr lang="en-GB" b="0" dirty="0">
                <a:effectLst/>
                <a:latin typeface="Menlo" panose="020B0609030804020204" pitchFamily="49" charset="0"/>
              </a:rPr>
              <a:t>to see what he could see see see</a:t>
            </a:r>
          </a:p>
          <a:p>
            <a:pPr>
              <a:lnSpc>
                <a:spcPts val="2025"/>
              </a:lnSpc>
              <a:buNone/>
            </a:pPr>
            <a:r>
              <a:rPr lang="en-GB" b="0" dirty="0">
                <a:effectLst/>
                <a:latin typeface="Menlo" panose="020B0609030804020204" pitchFamily="49" charset="0"/>
              </a:rPr>
              <a:t>but all that he could see 	see see</a:t>
            </a:r>
          </a:p>
          <a:p>
            <a:pPr>
              <a:lnSpc>
                <a:spcPts val="2025"/>
              </a:lnSpc>
              <a:buNone/>
            </a:pPr>
            <a:r>
              <a:rPr lang="en-GB" b="0" dirty="0">
                <a:effectLst/>
                <a:latin typeface="Menlo" panose="020B0609030804020204" pitchFamily="49" charset="0"/>
              </a:rPr>
              <a:t>was the bottom of the deep blue sea sea sea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1B8DD6F-8B13-CFCB-5318-F23C64B70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750" y="4606248"/>
            <a:ext cx="6592478" cy="1394042"/>
          </a:xfrm>
          <a:prstGeom prst="rect">
            <a:avLst/>
          </a:prstGeom>
        </p:spPr>
      </p:pic>
      <p:sp>
        <p:nvSpPr>
          <p:cNvPr id="14" name="Down Arrow 13">
            <a:extLst>
              <a:ext uri="{FF2B5EF4-FFF2-40B4-BE49-F238E27FC236}">
                <a16:creationId xmlns:a16="http://schemas.microsoft.com/office/drawing/2014/main" id="{7D8FA4FE-F503-05E4-1C61-AA79AAB7184F}"/>
              </a:ext>
            </a:extLst>
          </p:cNvPr>
          <p:cNvSpPr/>
          <p:nvPr/>
        </p:nvSpPr>
        <p:spPr>
          <a:xfrm>
            <a:off x="5090474" y="3676453"/>
            <a:ext cx="641023" cy="70701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5974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09DDF-4DAA-045A-81E9-970E202A1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2A007-F2F8-5886-2157-3E273B96C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/>
              <a:t>Character-level	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dirty="0"/>
              <a:t>Each character is a token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GB" dirty="0"/>
              <a:t>Early NLP and  some multilingual models.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endParaRPr lang="en-GB" dirty="0"/>
          </a:p>
          <a:p>
            <a:pPr marL="457200" lvl="1" indent="0">
              <a:lnSpc>
                <a:spcPct val="120000"/>
              </a:lnSpc>
              <a:spcAft>
                <a:spcPts val="200"/>
              </a:spcAft>
              <a:buNone/>
            </a:pPr>
            <a:r>
              <a:rPr lang="en-GB" dirty="0"/>
              <a:t>Unhappiness → [u, n, h, a, p, p, </a:t>
            </a:r>
            <a:r>
              <a:rPr lang="en-GB" dirty="0" err="1"/>
              <a:t>i</a:t>
            </a:r>
            <a:r>
              <a:rPr lang="en-GB" dirty="0"/>
              <a:t>, n, e, s, s]</a:t>
            </a:r>
          </a:p>
          <a:p>
            <a:pPr marL="457200" lvl="1" indent="0">
              <a:lnSpc>
                <a:spcPct val="120000"/>
              </a:lnSpc>
              <a:spcAft>
                <a:spcPts val="200"/>
              </a:spcAft>
              <a:buNone/>
            </a:pPr>
            <a:endParaRPr lang="en-GB" dirty="0"/>
          </a:p>
          <a:p>
            <a:pPr marL="457200" lvl="1" indent="0">
              <a:lnSpc>
                <a:spcPct val="120000"/>
              </a:lnSpc>
              <a:spcAft>
                <a:spcPts val="200"/>
              </a:spcAft>
              <a:buNone/>
            </a:pPr>
            <a:r>
              <a:rPr lang="en-GB" dirty="0"/>
              <a:t>I love NLP → [“I”, “l”, “o”, “v ”, “e”, “N”, “L”, “P”]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18805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7D48E-CAEC-B776-C2C9-42945C449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A7F58-8902-6364-3D8D-FCBDC6B71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B24A4-9EF9-EDCD-D8D3-70AAABDF9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/>
              <a:t>Word-level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Split text at spaces, punctuation, or regex rules.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Classical NLP and early word2vec.</a:t>
            </a:r>
          </a:p>
          <a:p>
            <a:pPr lvl="1">
              <a:lnSpc>
                <a:spcPct val="120000"/>
              </a:lnSpc>
            </a:pPr>
            <a:endParaRPr lang="en-GB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en-GB" dirty="0"/>
              <a:t>Unhappiness → [“unhappiness”]</a:t>
            </a:r>
          </a:p>
          <a:p>
            <a:pPr lvl="1">
              <a:lnSpc>
                <a:spcPct val="120000"/>
              </a:lnSpc>
            </a:pPr>
            <a:endParaRPr lang="en-GB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en-GB" dirty="0"/>
              <a:t>I love NLP → [“I”, “love”, “NLP”]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5915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6D84E-2238-5A5F-C8AF-BA34803A4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C3740-5F22-4EDB-DF72-C13001C57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7203"/>
          </a:xfrm>
        </p:spPr>
        <p:txBody>
          <a:bodyPr>
            <a:normAutofit/>
          </a:bodyPr>
          <a:lstStyle/>
          <a:p>
            <a:r>
              <a:rPr lang="en-GB" sz="3400" dirty="0"/>
              <a:t>Tokenization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7E31C-0943-1018-EC53-FA1540083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318"/>
            <a:ext cx="10515600" cy="491303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 err="1"/>
              <a:t>Subword</a:t>
            </a:r>
            <a:endParaRPr lang="en-GB" b="1" dirty="0"/>
          </a:p>
          <a:p>
            <a:pPr lvl="1">
              <a:lnSpc>
                <a:spcPct val="120000"/>
              </a:lnSpc>
              <a:spcBef>
                <a:spcPts val="1800"/>
              </a:spcBef>
              <a:tabLst>
                <a:tab pos="2530475" algn="l"/>
                <a:tab pos="2930525" algn="l"/>
              </a:tabLst>
            </a:pPr>
            <a:r>
              <a:rPr lang="en-GB" b="1" dirty="0"/>
              <a:t>BPE:</a:t>
            </a:r>
            <a:r>
              <a:rPr lang="en-GB" dirty="0"/>
              <a:t> iteratively merges frequent character pairs </a:t>
            </a:r>
            <a:r>
              <a:rPr lang="en-GB" i="1" dirty="0"/>
              <a:t>(e.g. GPT)</a:t>
            </a:r>
          </a:p>
          <a:p>
            <a:pPr marL="457200" lvl="1" indent="0">
              <a:lnSpc>
                <a:spcPct val="120000"/>
              </a:lnSpc>
              <a:spcAft>
                <a:spcPts val="200"/>
              </a:spcAft>
              <a:buNone/>
            </a:pPr>
            <a:endParaRPr lang="en-GB" i="1" dirty="0"/>
          </a:p>
          <a:p>
            <a:pPr marL="457200" lvl="1" indent="0">
              <a:buNone/>
            </a:pPr>
            <a:r>
              <a:rPr lang="en-GB" dirty="0"/>
              <a:t>Unhappiness → [“un”, “h”, “</a:t>
            </a:r>
            <a:r>
              <a:rPr lang="en-GB" dirty="0" err="1"/>
              <a:t>appiness</a:t>
            </a:r>
            <a:r>
              <a:rPr lang="en-GB" dirty="0"/>
              <a:t>”] </a:t>
            </a:r>
          </a:p>
          <a:p>
            <a:pPr marL="457200" lvl="1" indent="0" algn="ctr">
              <a:buNone/>
            </a:pPr>
            <a:r>
              <a:rPr lang="en-GB" dirty="0"/>
              <a:t>Encoded tokens: [2265, 71, 117779]</a:t>
            </a:r>
          </a:p>
          <a:p>
            <a:pPr marL="914400" lvl="2" indent="0">
              <a:lnSpc>
                <a:spcPct val="120000"/>
              </a:lnSpc>
              <a:spcAft>
                <a:spcPts val="200"/>
              </a:spcAft>
              <a:buNone/>
            </a:pPr>
            <a:endParaRPr lang="en-GB" sz="2400" dirty="0"/>
          </a:p>
          <a:p>
            <a:pPr marL="457200" lvl="1" indent="0">
              <a:buNone/>
            </a:pPr>
            <a:r>
              <a:rPr lang="en-GB" dirty="0"/>
              <a:t>I love NLP → [“I”, “_love”, “_NLP”] </a:t>
            </a:r>
          </a:p>
          <a:p>
            <a:pPr marL="457200" lvl="1" indent="0" algn="ctr">
              <a:buNone/>
            </a:pPr>
            <a:r>
              <a:rPr lang="en-GB" dirty="0"/>
              <a:t>Encoded tokens: [40, 3047, 161231]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8690714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0.9|1.2|0.8|0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12.6|5.2|12.3|1|9.3|18.2|6.9|19.2|4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5.6|0.5|0.5|17.5|10.2|19.4|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0.5|6.7|2.9|8|1.5|3.4|14|17.5|4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8.1|6.8|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5.6|0.5|0.5|17.5|10.2|19.4|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12.6|5.2|12.3|1|9.3|18.2|6.9|19.2|4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12.6|5.2|12.3|1|9.3|18.2|6.9|19.2|4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12.6|5.2|12.3|1|9.3|18.2|6.9|19.2|4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12.6|5.2|12.3|1|9.3|18.2|6.9|19.2|4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12.6|5.2|12.3|1|9.3|18.2|6.9|19.2|4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4089</TotalTime>
  <Words>2620</Words>
  <Application>Microsoft Macintosh PowerPoint</Application>
  <PresentationFormat>Widescreen</PresentationFormat>
  <Paragraphs>306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Aptos</vt:lpstr>
      <vt:lpstr>Arial</vt:lpstr>
      <vt:lpstr>Arial MT Extra Bold</vt:lpstr>
      <vt:lpstr>Arial MT Light</vt:lpstr>
      <vt:lpstr>Lato</vt:lpstr>
      <vt:lpstr>Menlo</vt:lpstr>
      <vt:lpstr>Wingdings</vt:lpstr>
      <vt:lpstr>Office Theme</vt:lpstr>
      <vt:lpstr>Tokenization</vt:lpstr>
      <vt:lpstr>Pre-requisites</vt:lpstr>
      <vt:lpstr>Tokenization</vt:lpstr>
      <vt:lpstr>What is Tokenization?</vt:lpstr>
      <vt:lpstr>Challenges: </vt:lpstr>
      <vt:lpstr>Tokenization</vt:lpstr>
      <vt:lpstr>Tokenization methods</vt:lpstr>
      <vt:lpstr>Tokenization methods</vt:lpstr>
      <vt:lpstr>Tokenization methods</vt:lpstr>
      <vt:lpstr>Tokenization methods</vt:lpstr>
      <vt:lpstr>Tokenization methods</vt:lpstr>
      <vt:lpstr>Tokenization methods</vt:lpstr>
      <vt:lpstr>Challenges: </vt:lpstr>
      <vt:lpstr>Tokenization</vt:lpstr>
      <vt:lpstr>Takeaways</vt:lpstr>
      <vt:lpstr>Extra Readings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Youssef Al Hariri</dc:creator>
  <cp:lastModifiedBy>Youssef Al Hariri</cp:lastModifiedBy>
  <cp:revision>106</cp:revision>
  <cp:lastPrinted>2025-10-18T22:38:05Z</cp:lastPrinted>
  <dcterms:created xsi:type="dcterms:W3CDTF">2025-10-12T15:04:28Z</dcterms:created>
  <dcterms:modified xsi:type="dcterms:W3CDTF">2025-10-18T23:13:57Z</dcterms:modified>
</cp:coreProperties>
</file>

<file path=docProps/thumbnail.jpeg>
</file>